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62" r:id="rId5"/>
    <p:sldId id="275" r:id="rId6"/>
    <p:sldId id="284" r:id="rId7"/>
    <p:sldId id="285" r:id="rId8"/>
    <p:sldId id="286" r:id="rId9"/>
    <p:sldId id="258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июль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F08047-3375-4CAD-B408-3C666FCC661D}">
      <dgm:prSet custT="1"/>
      <dgm:spPr/>
      <dgm:t>
        <a:bodyPr/>
        <a:lstStyle/>
        <a:p>
          <a:r>
            <a:rPr lang="ru-RU" sz="1900" dirty="0">
              <a:latin typeface="TT NORMS"/>
            </a:rPr>
            <a:t>Осмотрено 100 ламп аварийного освещения, заменено 40 ламп, 18 стартеров и 11 аккумуляторов</a:t>
          </a:r>
        </a:p>
      </dgm:t>
    </dgm:pt>
    <dgm:pt modelId="{C8FAF2FF-7642-4B46-9057-48FB0100E998}" type="parTrans" cxnId="{0C6D828C-021D-4628-BEFE-95958B6DE89C}">
      <dgm:prSet/>
      <dgm:spPr/>
      <dgm:t>
        <a:bodyPr/>
        <a:lstStyle/>
        <a:p>
          <a:endParaRPr lang="ru-RU"/>
        </a:p>
      </dgm:t>
    </dgm:pt>
    <dgm:pt modelId="{F5C281D0-52D8-4D8C-BE92-97D77B9D04FE}" type="sibTrans" cxnId="{0C6D828C-021D-4628-BEFE-95958B6DE89C}">
      <dgm:prSet/>
      <dgm:spPr/>
      <dgm:t>
        <a:bodyPr/>
        <a:lstStyle/>
        <a:p>
          <a:endParaRPr lang="ru-RU"/>
        </a:p>
      </dgm:t>
    </dgm:pt>
    <dgm:pt modelId="{54883EB3-E9CC-4E64-B420-4C0A83BD91BA}">
      <dgm:prSet custT="1"/>
      <dgm:spPr/>
      <dgm:t>
        <a:bodyPr/>
        <a:lstStyle/>
        <a:p>
          <a:r>
            <a:rPr lang="ru-RU" sz="1900" dirty="0">
              <a:latin typeface="TT NORMS"/>
            </a:rPr>
            <a:t>Заменено 8 фильтров приточной вентиляции</a:t>
          </a:r>
        </a:p>
      </dgm:t>
    </dgm:pt>
    <dgm:pt modelId="{A0DD6DC4-2826-45DB-A4AE-3F10FD3D03C8}" type="parTrans" cxnId="{902F90B6-9B0E-457F-9E9C-55BEA614DABB}">
      <dgm:prSet/>
      <dgm:spPr/>
      <dgm:t>
        <a:bodyPr/>
        <a:lstStyle/>
        <a:p>
          <a:endParaRPr lang="ru-RU"/>
        </a:p>
      </dgm:t>
    </dgm:pt>
    <dgm:pt modelId="{D4C9F2C6-E349-4870-BBCD-EA852D6CD54B}" type="sibTrans" cxnId="{902F90B6-9B0E-457F-9E9C-55BEA614DABB}">
      <dgm:prSet/>
      <dgm:spPr/>
      <dgm:t>
        <a:bodyPr/>
        <a:lstStyle/>
        <a:p>
          <a:endParaRPr lang="ru-RU"/>
        </a:p>
      </dgm:t>
    </dgm:pt>
    <dgm:pt modelId="{6A49ADF1-19B2-4254-A365-4BEF7AA4A99A}">
      <dgm:prSet custT="1"/>
      <dgm:spPr/>
      <dgm:t>
        <a:bodyPr/>
        <a:lstStyle/>
        <a:p>
          <a:r>
            <a:rPr lang="ru-RU" sz="1900" dirty="0">
              <a:latin typeface="TT NORMS"/>
            </a:rPr>
            <a:t>Чистка теплообменника</a:t>
          </a:r>
        </a:p>
      </dgm:t>
    </dgm:pt>
    <dgm:pt modelId="{F920445A-D3FC-4EFF-B13C-BEB8AAE1D68A}" type="parTrans" cxnId="{88DC7595-F56C-4878-B09D-5C159FD2BBD5}">
      <dgm:prSet/>
      <dgm:spPr/>
      <dgm:t>
        <a:bodyPr/>
        <a:lstStyle/>
        <a:p>
          <a:endParaRPr lang="ru-RU"/>
        </a:p>
      </dgm:t>
    </dgm:pt>
    <dgm:pt modelId="{01EDEB23-D8F9-4199-99E4-8AF5C3D2F8F1}" type="sibTrans" cxnId="{88DC7595-F56C-4878-B09D-5C159FD2BBD5}">
      <dgm:prSet/>
      <dgm:spPr/>
      <dgm:t>
        <a:bodyPr/>
        <a:lstStyle/>
        <a:p>
          <a:endParaRPr lang="ru-RU"/>
        </a:p>
      </dgm:t>
    </dgm:pt>
    <dgm:pt modelId="{7A05F864-A0DC-4B46-90C8-FE9F60A62637}">
      <dgm:prSet custT="1"/>
      <dgm:spPr/>
      <dgm:t>
        <a:bodyPr/>
        <a:lstStyle/>
        <a:p>
          <a:r>
            <a:rPr lang="ru-RU" sz="1900" dirty="0">
              <a:latin typeface="TT NORMS"/>
            </a:rPr>
            <a:t>Испытания системы теплоснабжения повышенным давлением</a:t>
          </a:r>
        </a:p>
        <a:p>
          <a:endParaRPr lang="ru-RU" sz="1900" dirty="0">
            <a:latin typeface="TT NORMS"/>
          </a:endParaRPr>
        </a:p>
      </dgm:t>
    </dgm:pt>
    <dgm:pt modelId="{8482CD07-7E8C-4B15-9DD1-9C643699B7E5}" type="parTrans" cxnId="{7D2935A4-EA06-4DF7-98F1-DE9C5797BEDB}">
      <dgm:prSet/>
      <dgm:spPr/>
      <dgm:t>
        <a:bodyPr/>
        <a:lstStyle/>
        <a:p>
          <a:endParaRPr lang="ru-RU"/>
        </a:p>
      </dgm:t>
    </dgm:pt>
    <dgm:pt modelId="{F10E3C63-E6AF-4BCA-BCAF-8790BA388959}" type="sibTrans" cxnId="{7D2935A4-EA06-4DF7-98F1-DE9C5797BEDB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0A508C64-AD59-4156-B900-D9107422B3AE}" type="pres">
      <dgm:prSet presAssocID="{8FF08047-3375-4CAD-B408-3C666FCC661D}" presName="thickLine" presStyleLbl="alignNode1" presStyleIdx="0" presStyleCnt="4"/>
      <dgm:spPr/>
    </dgm:pt>
    <dgm:pt modelId="{452983AC-D817-4880-9D5D-090F27610D3D}" type="pres">
      <dgm:prSet presAssocID="{8FF08047-3375-4CAD-B408-3C666FCC661D}" presName="horz1" presStyleCnt="0"/>
      <dgm:spPr/>
    </dgm:pt>
    <dgm:pt modelId="{D8E605EF-D1D7-461E-BA81-693FBC4D5998}" type="pres">
      <dgm:prSet presAssocID="{8FF08047-3375-4CAD-B408-3C666FCC661D}" presName="tx1" presStyleLbl="revTx" presStyleIdx="0" presStyleCnt="4" custScaleY="96701"/>
      <dgm:spPr/>
    </dgm:pt>
    <dgm:pt modelId="{DA9FAD0F-16D7-4A9E-B1F6-419D2A91DE75}" type="pres">
      <dgm:prSet presAssocID="{8FF08047-3375-4CAD-B408-3C666FCC661D}" presName="vert1" presStyleCnt="0"/>
      <dgm:spPr/>
    </dgm:pt>
    <dgm:pt modelId="{B4861F7A-4109-41BD-BBF6-095E6FC347BD}" type="pres">
      <dgm:prSet presAssocID="{54883EB3-E9CC-4E64-B420-4C0A83BD91BA}" presName="thickLine" presStyleLbl="alignNode1" presStyleIdx="1" presStyleCnt="4"/>
      <dgm:spPr/>
    </dgm:pt>
    <dgm:pt modelId="{D082DA91-47EE-4CDF-8818-35417658B649}" type="pres">
      <dgm:prSet presAssocID="{54883EB3-E9CC-4E64-B420-4C0A83BD91BA}" presName="horz1" presStyleCnt="0"/>
      <dgm:spPr/>
    </dgm:pt>
    <dgm:pt modelId="{3E8C11E2-BBAE-4593-A8A4-12B959EFA009}" type="pres">
      <dgm:prSet presAssocID="{54883EB3-E9CC-4E64-B420-4C0A83BD91BA}" presName="tx1" presStyleLbl="revTx" presStyleIdx="1" presStyleCnt="4"/>
      <dgm:spPr/>
    </dgm:pt>
    <dgm:pt modelId="{14DC4417-FFD4-4A7E-84AB-782C3146B3F7}" type="pres">
      <dgm:prSet presAssocID="{54883EB3-E9CC-4E64-B420-4C0A83BD91BA}" presName="vert1" presStyleCnt="0"/>
      <dgm:spPr/>
    </dgm:pt>
    <dgm:pt modelId="{5B627CA3-BE32-4ABA-83FF-2BA98B3B6FD3}" type="pres">
      <dgm:prSet presAssocID="{6A49ADF1-19B2-4254-A365-4BEF7AA4A99A}" presName="thickLine" presStyleLbl="alignNode1" presStyleIdx="2" presStyleCnt="4"/>
      <dgm:spPr/>
    </dgm:pt>
    <dgm:pt modelId="{FADD406E-8F34-4203-A611-07B79F6E465A}" type="pres">
      <dgm:prSet presAssocID="{6A49ADF1-19B2-4254-A365-4BEF7AA4A99A}" presName="horz1" presStyleCnt="0"/>
      <dgm:spPr/>
    </dgm:pt>
    <dgm:pt modelId="{FB1D1002-6CD7-4EE9-B1DF-4BCE2B2650E2}" type="pres">
      <dgm:prSet presAssocID="{6A49ADF1-19B2-4254-A365-4BEF7AA4A99A}" presName="tx1" presStyleLbl="revTx" presStyleIdx="2" presStyleCnt="4"/>
      <dgm:spPr/>
    </dgm:pt>
    <dgm:pt modelId="{ADC2AA59-23B5-40AB-991D-4865C8116BC7}" type="pres">
      <dgm:prSet presAssocID="{6A49ADF1-19B2-4254-A365-4BEF7AA4A99A}" presName="vert1" presStyleCnt="0"/>
      <dgm:spPr/>
    </dgm:pt>
    <dgm:pt modelId="{90C4E68B-CDC6-4E27-8241-2EF7897F33EC}" type="pres">
      <dgm:prSet presAssocID="{7A05F864-A0DC-4B46-90C8-FE9F60A62637}" presName="thickLine" presStyleLbl="alignNode1" presStyleIdx="3" presStyleCnt="4"/>
      <dgm:spPr/>
    </dgm:pt>
    <dgm:pt modelId="{F8C92FA0-AE5C-4999-8D29-92A03028A4B7}" type="pres">
      <dgm:prSet presAssocID="{7A05F864-A0DC-4B46-90C8-FE9F60A62637}" presName="horz1" presStyleCnt="0"/>
      <dgm:spPr/>
    </dgm:pt>
    <dgm:pt modelId="{4A39755F-9D27-4675-BDD5-C38CFCE3347D}" type="pres">
      <dgm:prSet presAssocID="{7A05F864-A0DC-4B46-90C8-FE9F60A62637}" presName="tx1" presStyleLbl="revTx" presStyleIdx="3" presStyleCnt="4"/>
      <dgm:spPr/>
    </dgm:pt>
    <dgm:pt modelId="{D0BE7063-5DE1-4F26-997D-5F0B3B7CC945}" type="pres">
      <dgm:prSet presAssocID="{7A05F864-A0DC-4B46-90C8-FE9F60A62637}" presName="vert1" presStyleCnt="0"/>
      <dgm:spPr/>
    </dgm:pt>
  </dgm:ptLst>
  <dgm:cxnLst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434CA7B-D1DD-4925-B5F2-AB9151C19CCC}" type="presOf" srcId="{54883EB3-E9CC-4E64-B420-4C0A83BD91BA}" destId="{3E8C11E2-BBAE-4593-A8A4-12B959EFA009}" srcOrd="0" destOrd="0" presId="urn:microsoft.com/office/officeart/2008/layout/LinedList"/>
    <dgm:cxn modelId="{0C6D828C-021D-4628-BEFE-95958B6DE89C}" srcId="{7CF33A2E-ABA6-4CC0-B113-D45AFE9B77D2}" destId="{8FF08047-3375-4CAD-B408-3C666FCC661D}" srcOrd="0" destOrd="0" parTransId="{C8FAF2FF-7642-4B46-9057-48FB0100E998}" sibTransId="{F5C281D0-52D8-4D8C-BE92-97D77B9D04FE}"/>
    <dgm:cxn modelId="{63511491-80D6-4C6D-96B6-239979571888}" type="presOf" srcId="{8FF08047-3375-4CAD-B408-3C666FCC661D}" destId="{D8E605EF-D1D7-461E-BA81-693FBC4D5998}" srcOrd="0" destOrd="0" presId="urn:microsoft.com/office/officeart/2008/layout/LinedList"/>
    <dgm:cxn modelId="{88DC7595-F56C-4878-B09D-5C159FD2BBD5}" srcId="{7CF33A2E-ABA6-4CC0-B113-D45AFE9B77D2}" destId="{6A49ADF1-19B2-4254-A365-4BEF7AA4A99A}" srcOrd="2" destOrd="0" parTransId="{F920445A-D3FC-4EFF-B13C-BEB8AAE1D68A}" sibTransId="{01EDEB23-D8F9-4199-99E4-8AF5C3D2F8F1}"/>
    <dgm:cxn modelId="{7D2935A4-EA06-4DF7-98F1-DE9C5797BEDB}" srcId="{7CF33A2E-ABA6-4CC0-B113-D45AFE9B77D2}" destId="{7A05F864-A0DC-4B46-90C8-FE9F60A62637}" srcOrd="3" destOrd="0" parTransId="{8482CD07-7E8C-4B15-9DD1-9C643699B7E5}" sibTransId="{F10E3C63-E6AF-4BCA-BCAF-8790BA388959}"/>
    <dgm:cxn modelId="{022A64B1-BE80-4FC4-A008-725629853946}" type="presOf" srcId="{7A05F864-A0DC-4B46-90C8-FE9F60A62637}" destId="{4A39755F-9D27-4675-BDD5-C38CFCE3347D}" srcOrd="0" destOrd="0" presId="urn:microsoft.com/office/officeart/2008/layout/LinedList"/>
    <dgm:cxn modelId="{902F90B6-9B0E-457F-9E9C-55BEA614DABB}" srcId="{7CF33A2E-ABA6-4CC0-B113-D45AFE9B77D2}" destId="{54883EB3-E9CC-4E64-B420-4C0A83BD91BA}" srcOrd="1" destOrd="0" parTransId="{A0DD6DC4-2826-45DB-A4AE-3F10FD3D03C8}" sibTransId="{D4C9F2C6-E349-4870-BBCD-EA852D6CD54B}"/>
    <dgm:cxn modelId="{4218F4D0-BCA7-4BB8-8C2A-78E70C036A4C}" type="presOf" srcId="{6A49ADF1-19B2-4254-A365-4BEF7AA4A99A}" destId="{FB1D1002-6CD7-4EE9-B1DF-4BCE2B2650E2}" srcOrd="0" destOrd="0" presId="urn:microsoft.com/office/officeart/2008/layout/LinedList"/>
    <dgm:cxn modelId="{E727E9E5-D8A6-46EB-B9AE-B38DCA3F0416}" type="presParOf" srcId="{C144393C-C46A-407D-B9BB-663670DC4BDB}" destId="{0A508C64-AD59-4156-B900-D9107422B3AE}" srcOrd="0" destOrd="0" presId="urn:microsoft.com/office/officeart/2008/layout/LinedList"/>
    <dgm:cxn modelId="{7988D070-4E3A-46C3-AB74-3858570C3C68}" type="presParOf" srcId="{C144393C-C46A-407D-B9BB-663670DC4BDB}" destId="{452983AC-D817-4880-9D5D-090F27610D3D}" srcOrd="1" destOrd="0" presId="urn:microsoft.com/office/officeart/2008/layout/LinedList"/>
    <dgm:cxn modelId="{AFDA0811-29A1-45DC-9671-DAE00BB4199F}" type="presParOf" srcId="{452983AC-D817-4880-9D5D-090F27610D3D}" destId="{D8E605EF-D1D7-461E-BA81-693FBC4D5998}" srcOrd="0" destOrd="0" presId="urn:microsoft.com/office/officeart/2008/layout/LinedList"/>
    <dgm:cxn modelId="{8FF44053-39B6-4475-B001-C9DF13BB2FF2}" type="presParOf" srcId="{452983AC-D817-4880-9D5D-090F27610D3D}" destId="{DA9FAD0F-16D7-4A9E-B1F6-419D2A91DE75}" srcOrd="1" destOrd="0" presId="urn:microsoft.com/office/officeart/2008/layout/LinedList"/>
    <dgm:cxn modelId="{5F54D10D-529D-4754-BD4B-B9E9BA6BBC6B}" type="presParOf" srcId="{C144393C-C46A-407D-B9BB-663670DC4BDB}" destId="{B4861F7A-4109-41BD-BBF6-095E6FC347BD}" srcOrd="2" destOrd="0" presId="urn:microsoft.com/office/officeart/2008/layout/LinedList"/>
    <dgm:cxn modelId="{00C980D0-A5BD-4FC4-A41B-A223A8C59BF8}" type="presParOf" srcId="{C144393C-C46A-407D-B9BB-663670DC4BDB}" destId="{D082DA91-47EE-4CDF-8818-35417658B649}" srcOrd="3" destOrd="0" presId="urn:microsoft.com/office/officeart/2008/layout/LinedList"/>
    <dgm:cxn modelId="{8DE1FB4F-5F15-4768-96F9-D17724AFCF9D}" type="presParOf" srcId="{D082DA91-47EE-4CDF-8818-35417658B649}" destId="{3E8C11E2-BBAE-4593-A8A4-12B959EFA009}" srcOrd="0" destOrd="0" presId="urn:microsoft.com/office/officeart/2008/layout/LinedList"/>
    <dgm:cxn modelId="{31DDD225-03E7-4759-831A-9DBAC3ECB2FB}" type="presParOf" srcId="{D082DA91-47EE-4CDF-8818-35417658B649}" destId="{14DC4417-FFD4-4A7E-84AB-782C3146B3F7}" srcOrd="1" destOrd="0" presId="urn:microsoft.com/office/officeart/2008/layout/LinedList"/>
    <dgm:cxn modelId="{B836CB2B-2311-49E7-A856-B23B40EB93D1}" type="presParOf" srcId="{C144393C-C46A-407D-B9BB-663670DC4BDB}" destId="{5B627CA3-BE32-4ABA-83FF-2BA98B3B6FD3}" srcOrd="4" destOrd="0" presId="urn:microsoft.com/office/officeart/2008/layout/LinedList"/>
    <dgm:cxn modelId="{4C595418-9D49-4D6B-A36C-C65E96C2B4AF}" type="presParOf" srcId="{C144393C-C46A-407D-B9BB-663670DC4BDB}" destId="{FADD406E-8F34-4203-A611-07B79F6E465A}" srcOrd="5" destOrd="0" presId="urn:microsoft.com/office/officeart/2008/layout/LinedList"/>
    <dgm:cxn modelId="{047AD78E-89A5-4751-A18E-32AD999065B2}" type="presParOf" srcId="{FADD406E-8F34-4203-A611-07B79F6E465A}" destId="{FB1D1002-6CD7-4EE9-B1DF-4BCE2B2650E2}" srcOrd="0" destOrd="0" presId="urn:microsoft.com/office/officeart/2008/layout/LinedList"/>
    <dgm:cxn modelId="{B88611C8-B998-4C05-B903-C4E11989A293}" type="presParOf" srcId="{FADD406E-8F34-4203-A611-07B79F6E465A}" destId="{ADC2AA59-23B5-40AB-991D-4865C8116BC7}" srcOrd="1" destOrd="0" presId="urn:microsoft.com/office/officeart/2008/layout/LinedList"/>
    <dgm:cxn modelId="{B824AB15-A1DB-4AB2-9D3F-520E3C27CC35}" type="presParOf" srcId="{C144393C-C46A-407D-B9BB-663670DC4BDB}" destId="{90C4E68B-CDC6-4E27-8241-2EF7897F33EC}" srcOrd="6" destOrd="0" presId="urn:microsoft.com/office/officeart/2008/layout/LinedList"/>
    <dgm:cxn modelId="{3B6D2920-0FFA-4FA5-B098-558B4D0AC43B}" type="presParOf" srcId="{C144393C-C46A-407D-B9BB-663670DC4BDB}" destId="{F8C92FA0-AE5C-4999-8D29-92A03028A4B7}" srcOrd="7" destOrd="0" presId="urn:microsoft.com/office/officeart/2008/layout/LinedList"/>
    <dgm:cxn modelId="{5A0E97AE-E824-4289-99F7-747853A4C881}" type="presParOf" srcId="{F8C92FA0-AE5C-4999-8D29-92A03028A4B7}" destId="{4A39755F-9D27-4675-BDD5-C38CFCE3347D}" srcOrd="0" destOrd="0" presId="urn:microsoft.com/office/officeart/2008/layout/LinedList"/>
    <dgm:cxn modelId="{7A78A321-CBDF-4130-9530-4EBD3C17BF17}" type="presParOf" srcId="{F8C92FA0-AE5C-4999-8D29-92A03028A4B7}" destId="{D0BE7063-5DE1-4F26-997D-5F0B3B7CC9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июль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8C64-AD59-4156-B900-D9107422B3AE}">
      <dsp:nvSpPr>
        <dsp:cNvPr id="0" name=""/>
        <dsp:cNvSpPr/>
      </dsp:nvSpPr>
      <dsp:spPr>
        <a:xfrm>
          <a:off x="0" y="675"/>
          <a:ext cx="79319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605EF-D1D7-461E-BA81-693FBC4D5998}">
      <dsp:nvSpPr>
        <dsp:cNvPr id="0" name=""/>
        <dsp:cNvSpPr/>
      </dsp:nvSpPr>
      <dsp:spPr>
        <a:xfrm>
          <a:off x="0" y="675"/>
          <a:ext cx="7931941" cy="65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Осмотрено 100 ламп аварийного освещения, заменено 40 ламп, 18 стартеров и 11 аккумуляторов</a:t>
          </a:r>
        </a:p>
      </dsp:txBody>
      <dsp:txXfrm>
        <a:off x="0" y="675"/>
        <a:ext cx="7931941" cy="659240"/>
      </dsp:txXfrm>
    </dsp:sp>
    <dsp:sp modelId="{B4861F7A-4109-41BD-BBF6-095E6FC347BD}">
      <dsp:nvSpPr>
        <dsp:cNvPr id="0" name=""/>
        <dsp:cNvSpPr/>
      </dsp:nvSpPr>
      <dsp:spPr>
        <a:xfrm>
          <a:off x="0" y="659915"/>
          <a:ext cx="7931941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8C11E2-BBAE-4593-A8A4-12B959EFA009}">
      <dsp:nvSpPr>
        <dsp:cNvPr id="0" name=""/>
        <dsp:cNvSpPr/>
      </dsp:nvSpPr>
      <dsp:spPr>
        <a:xfrm>
          <a:off x="0" y="659915"/>
          <a:ext cx="7931941" cy="6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Заменено 8 фильтров приточной вентиляции</a:t>
          </a:r>
        </a:p>
      </dsp:txBody>
      <dsp:txXfrm>
        <a:off x="0" y="659915"/>
        <a:ext cx="7931941" cy="681730"/>
      </dsp:txXfrm>
    </dsp:sp>
    <dsp:sp modelId="{5B627CA3-BE32-4ABA-83FF-2BA98B3B6FD3}">
      <dsp:nvSpPr>
        <dsp:cNvPr id="0" name=""/>
        <dsp:cNvSpPr/>
      </dsp:nvSpPr>
      <dsp:spPr>
        <a:xfrm>
          <a:off x="0" y="1341646"/>
          <a:ext cx="7931941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1D1002-6CD7-4EE9-B1DF-4BCE2B2650E2}">
      <dsp:nvSpPr>
        <dsp:cNvPr id="0" name=""/>
        <dsp:cNvSpPr/>
      </dsp:nvSpPr>
      <dsp:spPr>
        <a:xfrm>
          <a:off x="0" y="1341646"/>
          <a:ext cx="7931941" cy="6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Чистка теплообменника</a:t>
          </a:r>
        </a:p>
      </dsp:txBody>
      <dsp:txXfrm>
        <a:off x="0" y="1341646"/>
        <a:ext cx="7931941" cy="681730"/>
      </dsp:txXfrm>
    </dsp:sp>
    <dsp:sp modelId="{90C4E68B-CDC6-4E27-8241-2EF7897F33EC}">
      <dsp:nvSpPr>
        <dsp:cNvPr id="0" name=""/>
        <dsp:cNvSpPr/>
      </dsp:nvSpPr>
      <dsp:spPr>
        <a:xfrm>
          <a:off x="0" y="2023376"/>
          <a:ext cx="793194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39755F-9D27-4675-BDD5-C38CFCE3347D}">
      <dsp:nvSpPr>
        <dsp:cNvPr id="0" name=""/>
        <dsp:cNvSpPr/>
      </dsp:nvSpPr>
      <dsp:spPr>
        <a:xfrm>
          <a:off x="0" y="2023376"/>
          <a:ext cx="7931941" cy="6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Испытания системы теплоснабжения повышенным давлением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TT NORMS"/>
          </a:endParaRPr>
        </a:p>
      </dsp:txBody>
      <dsp:txXfrm>
        <a:off x="0" y="2023376"/>
        <a:ext cx="7931941" cy="68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Июль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971045"/>
              </p:ext>
            </p:extLst>
          </p:nvPr>
        </p:nvGraphicFramePr>
        <p:xfrm>
          <a:off x="387111" y="1061147"/>
          <a:ext cx="7931941" cy="270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июль 2022 года выполнили 435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35363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2 337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368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370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27 070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418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A739488E-DBCB-DF6D-E764-68E0941C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01300"/>
              </p:ext>
            </p:extLst>
          </p:nvPr>
        </p:nvGraphicFramePr>
        <p:xfrm>
          <a:off x="295036" y="1602511"/>
          <a:ext cx="8553927" cy="2433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94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  <a:gridCol w="2268748">
                  <a:extLst>
                    <a:ext uri="{9D8B030D-6E8A-4147-A177-3AD203B41FA5}">
                      <a16:colId xmlns:a16="http://schemas.microsoft.com/office/drawing/2014/main" val="2147216372"/>
                    </a:ext>
                  </a:extLst>
                </a:gridCol>
                <a:gridCol w="2389517">
                  <a:extLst>
                    <a:ext uri="{9D8B030D-6E8A-4147-A177-3AD203B41FA5}">
                      <a16:colId xmlns:a16="http://schemas.microsoft.com/office/drawing/2014/main" val="3113228450"/>
                    </a:ext>
                  </a:extLst>
                </a:gridCol>
                <a:gridCol w="1335355">
                  <a:extLst>
                    <a:ext uri="{9D8B030D-6E8A-4147-A177-3AD203B41FA5}">
                      <a16:colId xmlns:a16="http://schemas.microsoft.com/office/drawing/2014/main" val="2776813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Дата</a:t>
                      </a: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Время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Помещение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Содержание заявки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Принятые меры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Привлечении 3-х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11.07.2022</a:t>
                      </a:r>
                    </a:p>
                  </a:txBody>
                  <a:tcPr marL="9525" marR="9525" marT="9525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22:24</a:t>
                      </a:r>
                    </a:p>
                  </a:txBody>
                  <a:tcPr marL="9525" marR="9525" marT="9525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Кв-126</a:t>
                      </a:r>
                    </a:p>
                  </a:txBody>
                  <a:tcPr marL="9525" marR="9525" marT="9525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в квартире № 126 из под джакузи</a:t>
                      </a:r>
                    </a:p>
                  </a:txBody>
                  <a:tcPr marL="9525" marR="9525" marT="9525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устранена</a:t>
                      </a:r>
                    </a:p>
                  </a:txBody>
                  <a:tcPr marL="9525" marR="9525" marT="9525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 превлекались</a:t>
                      </a:r>
                    </a:p>
                  </a:txBody>
                  <a:tcPr marL="9525" marR="9525" marT="9525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91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28.07.2022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13:40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Кв-93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Засор канализации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Проведена прочистка канализации. Обнаружены посторонние предметы не предусмотренные для утилизации через систему канализации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 привлекались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147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64087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июль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13 046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1 728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июле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238562"/>
              </p:ext>
            </p:extLst>
          </p:nvPr>
        </p:nvGraphicFramePr>
        <p:xfrm>
          <a:off x="319177" y="1481559"/>
          <a:ext cx="8382639" cy="384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777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58862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426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Сухая протирка стен в лифтовых холлах и тамбур-шлюзах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и этажи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Шлифовка пола коридоров  с использованием роторной машины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3,5 и 6 этаж в подъезде №2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и сушка ковриков лифтов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1,2,3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Замена коврового покрытия в лифтах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1,2,3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131855"/>
              </p:ext>
            </p:extLst>
          </p:nvPr>
        </p:nvGraphicFramePr>
        <p:xfrm>
          <a:off x="501588" y="1487068"/>
          <a:ext cx="8140824" cy="394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Июль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22 627 170,29₽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508 607₽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23 135 777,29 ₽</a:t>
                      </a:r>
                    </a:p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T NORMS"/>
                        </a:rPr>
                        <a:t>Справочно</a:t>
                      </a:r>
                      <a:r>
                        <a:rPr lang="ru-RU" sz="18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982 050,00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август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76159"/>
              </p:ext>
            </p:extLst>
          </p:nvPr>
        </p:nvGraphicFramePr>
        <p:xfrm>
          <a:off x="504587" y="2186504"/>
          <a:ext cx="8134826" cy="26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405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321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Восстановление ограждений кровли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Уборка кровли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73030"/>
                  </a:ext>
                </a:extLst>
              </a:tr>
              <a:tr h="555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TT NORMS"/>
                        </a:rPr>
                        <a:t>Сезонные работы по подготовке к отопительному сезону</a:t>
                      </a:r>
                      <a:endParaRPr lang="ru-RU" sz="1800" kern="120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и сухая протирка въездных ворот в 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33338"/>
                  </a:ext>
                </a:extLst>
              </a:tr>
              <a:tr h="555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</a:rPr>
                        <a:t>Гидравлические испытания системы водоснабжения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Работы в паркинге  покраска люков и трапов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50860"/>
                  </a:ext>
                </a:extLst>
              </a:tr>
              <a:tr h="586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Замена воздушных фильтров вентиляции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Химчистка ковра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8414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5496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кроны калины препаратом от тли,  обрезка повреждений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кустарников и хвойных растений, обработка стимулятором роста можжевельников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туй стимулятор роста. Полив туй. Прополка вокруг туй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от сорняков участков посадки гостевой стоянки и клумб внутри скамеек, подкормка удобрением, стрижка растений овсяницы. Посадка растений живучки – 20шт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Покос газона. Подкормка газона комплексным удобрением после скашивания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Посадка дополнительных растений на склоне – живучка, полив из лейки</a:t>
            </a: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внешний, природа, разбрызгиватель, водопад&#10;&#10;Автоматически созданное описание">
            <a:extLst>
              <a:ext uri="{FF2B5EF4-FFF2-40B4-BE49-F238E27FC236}">
                <a16:creationId xmlns:a16="http://schemas.microsoft.com/office/drawing/2014/main" id="{9A7A5D50-E3F6-D783-AA1D-2100C67F14E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3204000"/>
            <a:ext cx="2150083" cy="286608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рево, внешний, расте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D20EE8ED-E340-7303-1704-F36EDDDDF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2000" y="3564000"/>
            <a:ext cx="2880000" cy="21600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ешни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3A94F7FC-562F-2923-EA3E-528DC28BB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00" y="3564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523681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Шлифовка пола коридоров  с использованием роторной машины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9E604AC-FFCD-244F-7C74-C28EE97E8148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2376000"/>
            <a:ext cx="2196000" cy="3096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толок, мужчин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187F25D-7318-B262-0137-633F96E50F5D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972000"/>
            <a:ext cx="2196000" cy="3096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696ACD4-89EB-713E-71D3-080FE533C3D0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376000"/>
            <a:ext cx="2196000" cy="3096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04141319-2789-9323-7C1A-1D563A87F989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972000"/>
            <a:ext cx="21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9" name="Рисунок 8" descr="Изображение выглядит как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904D5E04-965D-CCBB-4857-8726AEDDAA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116000"/>
            <a:ext cx="2733750" cy="486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D1C69D4-B6C3-4E1C-0C29-40C162FE8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116000"/>
            <a:ext cx="2733750" cy="4860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D010FD7-744F-5BE2-06AD-52227236E13D}"/>
              </a:ext>
            </a:extLst>
          </p:cNvPr>
          <p:cNvSpPr txBox="1">
            <a:spLocks/>
          </p:cNvSpPr>
          <p:nvPr/>
        </p:nvSpPr>
        <p:spPr>
          <a:xfrm>
            <a:off x="296242" y="258247"/>
            <a:ext cx="5236811" cy="592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Окраска перил</a:t>
            </a:r>
          </a:p>
        </p:txBody>
      </p:sp>
    </p:spTree>
    <p:extLst>
      <p:ext uri="{BB962C8B-B14F-4D97-AF65-F5344CB8AC3E}">
        <p14:creationId xmlns:p14="http://schemas.microsoft.com/office/powerpoint/2010/main" val="253958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50927" y="42577"/>
            <a:ext cx="6374505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петель и ремонт входных дверей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8F067-8302-41E8-B23A-8223032F9376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12" name="Рисунок 11" descr="Изображение выглядит как стена, внутренни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7ECE55D6-0C40-D2F6-C67A-F60D216FC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1116000"/>
            <a:ext cx="3645000" cy="486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дание, человек, внеш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FD59BBF-C42E-F9CA-D108-E4A2DB684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116000"/>
            <a:ext cx="3645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4203" y="344507"/>
            <a:ext cx="5630863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ламп в паркинг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4018B6-513E-BD75-762C-041B045B7699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10" name="Рисунок 9" descr="Изображение выглядит как стена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32D1E276-CB07-E5F3-44F2-38D51E9D7D5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73759"/>
            <a:ext cx="2196000" cy="3096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стена, металлически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15FF91CC-1862-E861-72EF-1B11B5A7A225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73759"/>
            <a:ext cx="2196000" cy="30960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утренний, потолок, станция, метро&#10;&#10;Автоматически созданное описание">
            <a:extLst>
              <a:ext uri="{FF2B5EF4-FFF2-40B4-BE49-F238E27FC236}">
                <a16:creationId xmlns:a16="http://schemas.microsoft.com/office/drawing/2014/main" id="{ABE194B0-931D-B4F2-3ABD-6A60CE76E124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881000"/>
            <a:ext cx="2196000" cy="3096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46917A7C-9756-7AE3-F6E8-E767A3792F9D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881000"/>
            <a:ext cx="21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4203" y="344507"/>
            <a:ext cx="5630863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Мытье придомовой территории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4018B6-513E-BD75-762C-041B045B7699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7" name="Рисунок 6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A53DEA8A-5B55-EDCD-F70B-EF2565774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116000"/>
            <a:ext cx="3645000" cy="486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земля, здание, пол&#10;&#10;Автоматически созданное описание">
            <a:extLst>
              <a:ext uri="{FF2B5EF4-FFF2-40B4-BE49-F238E27FC236}">
                <a16:creationId xmlns:a16="http://schemas.microsoft.com/office/drawing/2014/main" id="{5F1C48D5-A391-DD1C-8B48-DDC04A58B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1116000"/>
            <a:ext cx="3645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89209"/>
              </p:ext>
            </p:extLst>
          </p:nvPr>
        </p:nvGraphicFramePr>
        <p:xfrm>
          <a:off x="368180" y="2795521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466,9 м3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74,4 м3</a:t>
                      </a:r>
                    </a:p>
                  </a:txBody>
                  <a:tcPr marL="68580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9,6 м3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м3</a:t>
                      </a:r>
                    </a:p>
                  </a:txBody>
                  <a:tcPr marL="68580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232 м3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32 м3</a:t>
                      </a:r>
                    </a:p>
                  </a:txBody>
                  <a:tcPr marL="68580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708,5 м3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106,4 м3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597</Words>
  <Application>Microsoft Macintosh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bratchikov vladimir</cp:lastModifiedBy>
  <cp:revision>291</cp:revision>
  <dcterms:created xsi:type="dcterms:W3CDTF">2022-01-28T09:16:54Z</dcterms:created>
  <dcterms:modified xsi:type="dcterms:W3CDTF">2022-10-10T11:31:37Z</dcterms:modified>
</cp:coreProperties>
</file>