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74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Заменили лампы на этажах № -1 (2 шт.)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Проведена замена приводов противопожарных клапанов – 32 </a:t>
          </a:r>
          <a:r>
            <a:rPr lang="ru-RU" sz="1900" dirty="0" err="1">
              <a:latin typeface="TT NORMS"/>
            </a:rPr>
            <a:t>шт</a:t>
          </a:r>
          <a:r>
            <a:rPr lang="ru-RU" sz="1900" dirty="0">
              <a:latin typeface="TT NORMS"/>
            </a:rPr>
            <a:t>  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08EF2C7A-6F4B-4AE3-AB15-F90D7C2BA9AE}">
      <dgm:prSet custT="1"/>
      <dgm:spPr/>
      <dgm:t>
        <a:bodyPr/>
        <a:lstStyle/>
        <a:p>
          <a:r>
            <a:rPr lang="ru-RU" sz="1900" b="0" i="0" u="none" dirty="0"/>
            <a:t>Обследовали приточные вентиляционные установки П 27, П 28, П 29, П 30, П 31</a:t>
          </a:r>
          <a:endParaRPr lang="ru-RU" sz="1900" dirty="0">
            <a:latin typeface="TT NORMS"/>
          </a:endParaRPr>
        </a:p>
      </dgm:t>
    </dgm:pt>
    <dgm:pt modelId="{14C05631-10C3-49EE-9A87-1796CB1209EC}" type="parTrans" cxnId="{2DA7337F-4022-42C5-8909-44468676CED3}">
      <dgm:prSet/>
      <dgm:spPr/>
      <dgm:t>
        <a:bodyPr/>
        <a:lstStyle/>
        <a:p>
          <a:endParaRPr lang="ru-RU"/>
        </a:p>
      </dgm:t>
    </dgm:pt>
    <dgm:pt modelId="{CA375BB7-6A96-4B19-82AA-06B1974A7B65}" type="sibTrans" cxnId="{2DA7337F-4022-42C5-8909-44468676CED3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осмотр и чистку аккумуляторных батарей аварийного освещения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790025C-E9C8-4C4A-93B3-98BEC53DF985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проливку трапов трубопроводов удаления канализационных и ливневых стоков (подъезд № 3)</a:t>
          </a:r>
        </a:p>
      </dgm:t>
    </dgm:pt>
    <dgm:pt modelId="{2908B5B8-911E-4765-AE44-1B35B46C1A54}" type="parTrans" cxnId="{C73E3CF8-1C22-4D4C-AF1E-8D142EDCE316}">
      <dgm:prSet/>
      <dgm:spPr/>
      <dgm:t>
        <a:bodyPr/>
        <a:lstStyle/>
        <a:p>
          <a:endParaRPr lang="ru-RU"/>
        </a:p>
      </dgm:t>
    </dgm:pt>
    <dgm:pt modelId="{D0A7F719-64FE-48D5-863D-CDF183714F86}" type="sibTrans" cxnId="{C73E3CF8-1C22-4D4C-AF1E-8D142EDCE316}">
      <dgm:prSet/>
      <dgm:spPr/>
      <dgm:t>
        <a:bodyPr/>
        <a:lstStyle/>
        <a:p>
          <a:endParaRPr lang="ru-RU"/>
        </a:p>
      </dgm:t>
    </dgm:pt>
    <dgm:pt modelId="{09592C0F-E808-45F4-88E0-05ABF9EFA19C}">
      <dgm:prSet custT="1"/>
      <dgm:spPr/>
      <dgm:t>
        <a:bodyPr/>
        <a:lstStyle/>
        <a:p>
          <a:r>
            <a:rPr lang="ru-RU" sz="1900" dirty="0">
              <a:latin typeface="TT NORMS"/>
            </a:rPr>
            <a:t>Восстановлен электромагнитный замок (выведен из строя в результате </a:t>
          </a:r>
          <a:r>
            <a:rPr lang="ru-RU" sz="1900" dirty="0" err="1">
              <a:latin typeface="TT NORMS"/>
            </a:rPr>
            <a:t>вандальных</a:t>
          </a:r>
          <a:r>
            <a:rPr lang="ru-RU" sz="1900" dirty="0">
              <a:latin typeface="TT NORMS"/>
            </a:rPr>
            <a:t> действий)  в зоне разгрузки</a:t>
          </a:r>
        </a:p>
        <a:p>
          <a:endParaRPr lang="ru-RU" sz="1900" dirty="0">
            <a:latin typeface="TT NORMS"/>
          </a:endParaRPr>
        </a:p>
        <a:p>
          <a:endParaRPr lang="ru-RU" sz="1900" dirty="0">
            <a:latin typeface="TT NORMS"/>
          </a:endParaRPr>
        </a:p>
      </dgm:t>
    </dgm:pt>
    <dgm:pt modelId="{042911D5-A72D-435D-AB22-8F355F376E2B}" type="parTrans" cxnId="{2E97663F-D50E-4CC1-B33A-B04F47A076A5}">
      <dgm:prSet/>
      <dgm:spPr/>
      <dgm:t>
        <a:bodyPr/>
        <a:lstStyle/>
        <a:p>
          <a:endParaRPr lang="ru-RU"/>
        </a:p>
      </dgm:t>
    </dgm:pt>
    <dgm:pt modelId="{664FAEE9-526F-4F7E-A26D-F02C02A97805}" type="sibTrans" cxnId="{2E97663F-D50E-4CC1-B33A-B04F47A076A5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A5D15038-0EDA-4583-824F-9EA7E89588F5}" type="pres">
      <dgm:prSet presAssocID="{C45F8BB3-AB63-4EDC-89FB-B4501B82C166}" presName="thickLine" presStyleLbl="alignNode1" presStyleIdx="0" presStyleCnt="6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0" presStyleCnt="6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1" presStyleCnt="6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1" presStyleCnt="6"/>
      <dgm:spPr/>
    </dgm:pt>
    <dgm:pt modelId="{D5CD35E3-839C-4ABC-97BC-41C7B24C00D6}" type="pres">
      <dgm:prSet presAssocID="{5A86FEC0-0EF4-4A9A-BCCB-D14380FD539D}" presName="vert1" presStyleCnt="0"/>
      <dgm:spPr/>
    </dgm:pt>
    <dgm:pt modelId="{D9F40905-8846-472C-A114-7567CFA601AB}" type="pres">
      <dgm:prSet presAssocID="{08EF2C7A-6F4B-4AE3-AB15-F90D7C2BA9AE}" presName="thickLine" presStyleLbl="alignNode1" presStyleIdx="2" presStyleCnt="6"/>
      <dgm:spPr/>
    </dgm:pt>
    <dgm:pt modelId="{838175AD-8C43-4AF0-8A93-075CEEBE3E69}" type="pres">
      <dgm:prSet presAssocID="{08EF2C7A-6F4B-4AE3-AB15-F90D7C2BA9AE}" presName="horz1" presStyleCnt="0"/>
      <dgm:spPr/>
    </dgm:pt>
    <dgm:pt modelId="{B6EF00D7-3111-4C16-8D56-714C783B0F84}" type="pres">
      <dgm:prSet presAssocID="{08EF2C7A-6F4B-4AE3-AB15-F90D7C2BA9AE}" presName="tx1" presStyleLbl="revTx" presStyleIdx="2" presStyleCnt="6"/>
      <dgm:spPr/>
    </dgm:pt>
    <dgm:pt modelId="{E9092533-C328-49F9-9989-DCD564042499}" type="pres">
      <dgm:prSet presAssocID="{08EF2C7A-6F4B-4AE3-AB15-F90D7C2BA9AE}" presName="vert1" presStyleCnt="0"/>
      <dgm:spPr/>
    </dgm:pt>
    <dgm:pt modelId="{03BBAFFD-A5CB-4656-AD05-7ED91BF47C1D}" type="pres">
      <dgm:prSet presAssocID="{F5979DC0-E797-4015-A0F4-647D7F3A6E49}" presName="thickLine" presStyleLbl="alignNode1" presStyleIdx="3" presStyleCnt="6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3" presStyleCnt="6"/>
      <dgm:spPr/>
    </dgm:pt>
    <dgm:pt modelId="{7228716B-F84C-4D0D-98FD-C2A480A8EA0D}" type="pres">
      <dgm:prSet presAssocID="{F5979DC0-E797-4015-A0F4-647D7F3A6E49}" presName="vert1" presStyleCnt="0"/>
      <dgm:spPr/>
    </dgm:pt>
    <dgm:pt modelId="{A5587A50-14CC-453F-B625-1336B0BFDDBC}" type="pres">
      <dgm:prSet presAssocID="{5790025C-E9C8-4C4A-93B3-98BEC53DF985}" presName="thickLine" presStyleLbl="alignNode1" presStyleIdx="4" presStyleCnt="6"/>
      <dgm:spPr/>
    </dgm:pt>
    <dgm:pt modelId="{7EC9EF71-F43C-4946-9F47-820BF83F9460}" type="pres">
      <dgm:prSet presAssocID="{5790025C-E9C8-4C4A-93B3-98BEC53DF985}" presName="horz1" presStyleCnt="0"/>
      <dgm:spPr/>
    </dgm:pt>
    <dgm:pt modelId="{E2668016-7161-4190-A98C-89AA73F2CF1A}" type="pres">
      <dgm:prSet presAssocID="{5790025C-E9C8-4C4A-93B3-98BEC53DF985}" presName="tx1" presStyleLbl="revTx" presStyleIdx="4" presStyleCnt="6" custScaleY="92223"/>
      <dgm:spPr/>
    </dgm:pt>
    <dgm:pt modelId="{0C26D9EE-A6D1-4766-B760-5E73812B5E28}" type="pres">
      <dgm:prSet presAssocID="{5790025C-E9C8-4C4A-93B3-98BEC53DF985}" presName="vert1" presStyleCnt="0"/>
      <dgm:spPr/>
    </dgm:pt>
    <dgm:pt modelId="{C0054035-6255-4C13-A405-FC3BB3D7562D}" type="pres">
      <dgm:prSet presAssocID="{09592C0F-E808-45F4-88E0-05ABF9EFA19C}" presName="thickLine" presStyleLbl="alignNode1" presStyleIdx="5" presStyleCnt="6"/>
      <dgm:spPr/>
    </dgm:pt>
    <dgm:pt modelId="{B081CEFB-31B4-45AF-80D9-B35F3013396F}" type="pres">
      <dgm:prSet presAssocID="{09592C0F-E808-45F4-88E0-05ABF9EFA19C}" presName="horz1" presStyleCnt="0"/>
      <dgm:spPr/>
    </dgm:pt>
    <dgm:pt modelId="{B8AC319E-81C2-41C9-A5CD-5540E0EB388D}" type="pres">
      <dgm:prSet presAssocID="{09592C0F-E808-45F4-88E0-05ABF9EFA19C}" presName="tx1" presStyleLbl="revTx" presStyleIdx="5" presStyleCnt="6"/>
      <dgm:spPr/>
    </dgm:pt>
    <dgm:pt modelId="{5842F3C4-A54D-4DC3-A72A-334EDF08D38A}" type="pres">
      <dgm:prSet presAssocID="{09592C0F-E808-45F4-88E0-05ABF9EFA19C}" presName="vert1" presStyleCnt="0"/>
      <dgm:spPr/>
    </dgm:pt>
  </dgm:ptLst>
  <dgm:cxnLst>
    <dgm:cxn modelId="{FC990E08-FB5F-46B2-8C0D-175F53118602}" type="presOf" srcId="{09592C0F-E808-45F4-88E0-05ABF9EFA19C}" destId="{B8AC319E-81C2-41C9-A5CD-5540E0EB388D}" srcOrd="0" destOrd="0" presId="urn:microsoft.com/office/officeart/2008/layout/LinedList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0" destOrd="0" parTransId="{146F310C-9D3F-4409-B375-B8B0D4AF533F}" sibTransId="{C740025E-CC51-4905-8577-2EA80BBE52A3}"/>
    <dgm:cxn modelId="{2E97663F-D50E-4CC1-B33A-B04F47A076A5}" srcId="{7CF33A2E-ABA6-4CC0-B113-D45AFE9B77D2}" destId="{09592C0F-E808-45F4-88E0-05ABF9EFA19C}" srcOrd="5" destOrd="0" parTransId="{042911D5-A72D-435D-AB22-8F355F376E2B}" sibTransId="{664FAEE9-526F-4F7E-A26D-F02C02A97805}"/>
    <dgm:cxn modelId="{9EABBD4A-5F5E-4E0F-BA4E-D8E75B6B0069}" srcId="{7CF33A2E-ABA6-4CC0-B113-D45AFE9B77D2}" destId="{5A86FEC0-0EF4-4A9A-BCCB-D14380FD539D}" srcOrd="1" destOrd="0" parTransId="{C98322D7-5BB3-4F0B-8CB4-60F75F4320B6}" sibTransId="{76829F95-143D-432F-B286-E6CAF01C7DB5}"/>
    <dgm:cxn modelId="{07087E5B-094D-48A0-847F-4DAEEF8FDC65}" type="presOf" srcId="{5790025C-E9C8-4C4A-93B3-98BEC53DF985}" destId="{E2668016-7161-4190-A98C-89AA73F2CF1A}" srcOrd="0" destOrd="0" presId="urn:microsoft.com/office/officeart/2008/layout/LinedList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2DA7337F-4022-42C5-8909-44468676CED3}" srcId="{7CF33A2E-ABA6-4CC0-B113-D45AFE9B77D2}" destId="{08EF2C7A-6F4B-4AE3-AB15-F90D7C2BA9AE}" srcOrd="2" destOrd="0" parTransId="{14C05631-10C3-49EE-9A87-1796CB1209EC}" sibTransId="{CA375BB7-6A96-4B19-82AA-06B1974A7B65}"/>
    <dgm:cxn modelId="{2D64C8AF-FA2E-4F26-A0F8-68FC64717F61}" type="presOf" srcId="{08EF2C7A-6F4B-4AE3-AB15-F90D7C2BA9AE}" destId="{B6EF00D7-3111-4C16-8D56-714C783B0F84}" srcOrd="0" destOrd="0" presId="urn:microsoft.com/office/officeart/2008/layout/LinedList"/>
    <dgm:cxn modelId="{07731FC1-6CCF-46EF-B608-CDA1DD070DD3}" srcId="{7CF33A2E-ABA6-4CC0-B113-D45AFE9B77D2}" destId="{F5979DC0-E797-4015-A0F4-647D7F3A6E49}" srcOrd="3" destOrd="0" parTransId="{AE77BDF4-BF2D-492B-A0DD-D1CD08DE0690}" sibTransId="{4331ED7D-9D77-4899-897D-3EBBABAA7BB6}"/>
    <dgm:cxn modelId="{C73E3CF8-1C22-4D4C-AF1E-8D142EDCE316}" srcId="{7CF33A2E-ABA6-4CC0-B113-D45AFE9B77D2}" destId="{5790025C-E9C8-4C4A-93B3-98BEC53DF985}" srcOrd="4" destOrd="0" parTransId="{2908B5B8-911E-4765-AE44-1B35B46C1A54}" sibTransId="{D0A7F719-64FE-48D5-863D-CDF183714F86}"/>
    <dgm:cxn modelId="{F61D1366-FCBE-4E1C-B42B-20F5F351E7A3}" type="presParOf" srcId="{C144393C-C46A-407D-B9BB-663670DC4BDB}" destId="{A5D15038-0EDA-4583-824F-9EA7E89588F5}" srcOrd="0" destOrd="0" presId="urn:microsoft.com/office/officeart/2008/layout/LinedList"/>
    <dgm:cxn modelId="{197DE253-6FD6-413E-90CD-8ACB748D7D24}" type="presParOf" srcId="{C144393C-C46A-407D-B9BB-663670DC4BDB}" destId="{D1AE464C-DB27-4DB1-903F-10CC6ACAA335}" srcOrd="1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2" destOrd="0" presId="urn:microsoft.com/office/officeart/2008/layout/LinedList"/>
    <dgm:cxn modelId="{17EF0730-C4FB-4A44-8285-F9B90CEC5A38}" type="presParOf" srcId="{C144393C-C46A-407D-B9BB-663670DC4BDB}" destId="{BF1AF220-966A-416A-98FE-29DDE7509A19}" srcOrd="3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18292BC9-7774-45ED-AA21-DF7AC5A9C901}" type="presParOf" srcId="{C144393C-C46A-407D-B9BB-663670DC4BDB}" destId="{D9F40905-8846-472C-A114-7567CFA601AB}" srcOrd="4" destOrd="0" presId="urn:microsoft.com/office/officeart/2008/layout/LinedList"/>
    <dgm:cxn modelId="{03901F78-0AEB-4017-B23D-BFA0E6C14A69}" type="presParOf" srcId="{C144393C-C46A-407D-B9BB-663670DC4BDB}" destId="{838175AD-8C43-4AF0-8A93-075CEEBE3E69}" srcOrd="5" destOrd="0" presId="urn:microsoft.com/office/officeart/2008/layout/LinedList"/>
    <dgm:cxn modelId="{71CD4F42-D69E-48DE-84FC-5CD99A05658B}" type="presParOf" srcId="{838175AD-8C43-4AF0-8A93-075CEEBE3E69}" destId="{B6EF00D7-3111-4C16-8D56-714C783B0F84}" srcOrd="0" destOrd="0" presId="urn:microsoft.com/office/officeart/2008/layout/LinedList"/>
    <dgm:cxn modelId="{327E7D19-7014-498F-8BC8-B6EB15783BF8}" type="presParOf" srcId="{838175AD-8C43-4AF0-8A93-075CEEBE3E69}" destId="{E9092533-C328-49F9-9989-DCD564042499}" srcOrd="1" destOrd="0" presId="urn:microsoft.com/office/officeart/2008/layout/LinedList"/>
    <dgm:cxn modelId="{4B462DDA-2A6A-4CBE-8352-6EF60BD0E697}" type="presParOf" srcId="{C144393C-C46A-407D-B9BB-663670DC4BDB}" destId="{03BBAFFD-A5CB-4656-AD05-7ED91BF47C1D}" srcOrd="6" destOrd="0" presId="urn:microsoft.com/office/officeart/2008/layout/LinedList"/>
    <dgm:cxn modelId="{94DB95F0-DB6A-4047-90DB-367DE3A3E210}" type="presParOf" srcId="{C144393C-C46A-407D-B9BB-663670DC4BDB}" destId="{F41B3CDB-6A3A-4F35-904B-A2D83F0316AE}" srcOrd="7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EF859A68-1DF1-472E-87CB-B11AD645EE61}" type="presParOf" srcId="{C144393C-C46A-407D-B9BB-663670DC4BDB}" destId="{A5587A50-14CC-453F-B625-1336B0BFDDBC}" srcOrd="8" destOrd="0" presId="urn:microsoft.com/office/officeart/2008/layout/LinedList"/>
    <dgm:cxn modelId="{E0E992C6-71C1-4185-9FFF-ACB59CDB0548}" type="presParOf" srcId="{C144393C-C46A-407D-B9BB-663670DC4BDB}" destId="{7EC9EF71-F43C-4946-9F47-820BF83F9460}" srcOrd="9" destOrd="0" presId="urn:microsoft.com/office/officeart/2008/layout/LinedList"/>
    <dgm:cxn modelId="{A3224E91-3E3C-48BC-BD46-D436A1FF79AF}" type="presParOf" srcId="{7EC9EF71-F43C-4946-9F47-820BF83F9460}" destId="{E2668016-7161-4190-A98C-89AA73F2CF1A}" srcOrd="0" destOrd="0" presId="urn:microsoft.com/office/officeart/2008/layout/LinedList"/>
    <dgm:cxn modelId="{2FFEABD9-C844-4680-A25C-8BDA8E4D3757}" type="presParOf" srcId="{7EC9EF71-F43C-4946-9F47-820BF83F9460}" destId="{0C26D9EE-A6D1-4766-B760-5E73812B5E28}" srcOrd="1" destOrd="0" presId="urn:microsoft.com/office/officeart/2008/layout/LinedList"/>
    <dgm:cxn modelId="{C4E1FD4F-9362-476C-BBA7-B75036D2A221}" type="presParOf" srcId="{C144393C-C46A-407D-B9BB-663670DC4BDB}" destId="{C0054035-6255-4C13-A405-FC3BB3D7562D}" srcOrd="10" destOrd="0" presId="urn:microsoft.com/office/officeart/2008/layout/LinedList"/>
    <dgm:cxn modelId="{711624F8-310C-46FC-B90A-05C954015EAD}" type="presParOf" srcId="{C144393C-C46A-407D-B9BB-663670DC4BDB}" destId="{B081CEFB-31B4-45AF-80D9-B35F3013396F}" srcOrd="11" destOrd="0" presId="urn:microsoft.com/office/officeart/2008/layout/LinedList"/>
    <dgm:cxn modelId="{60A448BD-CBFA-4BFB-8734-40ED36155E69}" type="presParOf" srcId="{B081CEFB-31B4-45AF-80D9-B35F3013396F}" destId="{B8AC319E-81C2-41C9-A5CD-5540E0EB388D}" srcOrd="0" destOrd="0" presId="urn:microsoft.com/office/officeart/2008/layout/LinedList"/>
    <dgm:cxn modelId="{67503587-C576-4FD4-B568-E06B52FA3861}" type="presParOf" srcId="{B081CEFB-31B4-45AF-80D9-B35F3013396F}" destId="{5842F3C4-A54D-4DC3-A72A-334EDF08D3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dirty="0">
            <a:latin typeface="TT NORMS"/>
          </a:endParaRPr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 </a:t>
          </a:r>
          <a:endParaRPr lang="en-US" sz="1800" dirty="0">
            <a:latin typeface="TT NORMS"/>
          </a:endParaRPr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 custScaleX="107422" custScaleY="103551" custLinFactNeighborX="2877" custLinFactNeighborY="-143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5038-0EDA-4583-824F-9EA7E89588F5}">
      <dsp:nvSpPr>
        <dsp:cNvPr id="0" name=""/>
        <dsp:cNvSpPr/>
      </dsp:nvSpPr>
      <dsp:spPr>
        <a:xfrm>
          <a:off x="0" y="2275"/>
          <a:ext cx="8369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2275"/>
          <a:ext cx="8369778" cy="8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Заменили лампы на этажах № -1 (2 шт.)</a:t>
          </a:r>
        </a:p>
      </dsp:txBody>
      <dsp:txXfrm>
        <a:off x="0" y="2275"/>
        <a:ext cx="8369778" cy="841146"/>
      </dsp:txXfrm>
    </dsp:sp>
    <dsp:sp modelId="{C321EFDA-F00E-4650-90FC-EFF980465218}">
      <dsp:nvSpPr>
        <dsp:cNvPr id="0" name=""/>
        <dsp:cNvSpPr/>
      </dsp:nvSpPr>
      <dsp:spPr>
        <a:xfrm>
          <a:off x="0" y="843422"/>
          <a:ext cx="8369778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843422"/>
          <a:ext cx="8369778" cy="8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Проведена замена приводов противопожарных клапанов – 32 </a:t>
          </a:r>
          <a:r>
            <a:rPr lang="ru-RU" sz="1900" kern="1200" dirty="0" err="1">
              <a:latin typeface="TT NORMS"/>
            </a:rPr>
            <a:t>шт</a:t>
          </a:r>
          <a:r>
            <a:rPr lang="ru-RU" sz="1900" kern="1200" dirty="0">
              <a:latin typeface="TT NORMS"/>
            </a:rPr>
            <a:t>  </a:t>
          </a:r>
        </a:p>
      </dsp:txBody>
      <dsp:txXfrm>
        <a:off x="0" y="843422"/>
        <a:ext cx="8369778" cy="841146"/>
      </dsp:txXfrm>
    </dsp:sp>
    <dsp:sp modelId="{D9F40905-8846-472C-A114-7567CFA601AB}">
      <dsp:nvSpPr>
        <dsp:cNvPr id="0" name=""/>
        <dsp:cNvSpPr/>
      </dsp:nvSpPr>
      <dsp:spPr>
        <a:xfrm>
          <a:off x="0" y="1684568"/>
          <a:ext cx="8369778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F00D7-3111-4C16-8D56-714C783B0F84}">
      <dsp:nvSpPr>
        <dsp:cNvPr id="0" name=""/>
        <dsp:cNvSpPr/>
      </dsp:nvSpPr>
      <dsp:spPr>
        <a:xfrm>
          <a:off x="0" y="1684568"/>
          <a:ext cx="8369778" cy="8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Обследовали приточные вентиляционные установки П 27, П 28, П 29, П 30, П 31</a:t>
          </a:r>
          <a:endParaRPr lang="ru-RU" sz="1900" kern="1200" dirty="0">
            <a:latin typeface="TT NORMS"/>
          </a:endParaRPr>
        </a:p>
      </dsp:txBody>
      <dsp:txXfrm>
        <a:off x="0" y="1684568"/>
        <a:ext cx="8369778" cy="841146"/>
      </dsp:txXfrm>
    </dsp:sp>
    <dsp:sp modelId="{03BBAFFD-A5CB-4656-AD05-7ED91BF47C1D}">
      <dsp:nvSpPr>
        <dsp:cNvPr id="0" name=""/>
        <dsp:cNvSpPr/>
      </dsp:nvSpPr>
      <dsp:spPr>
        <a:xfrm>
          <a:off x="0" y="2525715"/>
          <a:ext cx="8369778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525715"/>
          <a:ext cx="8369778" cy="8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осмотр и чистку аккумуляторных батарей аварийного освещения</a:t>
          </a:r>
        </a:p>
      </dsp:txBody>
      <dsp:txXfrm>
        <a:off x="0" y="2525715"/>
        <a:ext cx="8369778" cy="841146"/>
      </dsp:txXfrm>
    </dsp:sp>
    <dsp:sp modelId="{A5587A50-14CC-453F-B625-1336B0BFDDBC}">
      <dsp:nvSpPr>
        <dsp:cNvPr id="0" name=""/>
        <dsp:cNvSpPr/>
      </dsp:nvSpPr>
      <dsp:spPr>
        <a:xfrm>
          <a:off x="0" y="3366862"/>
          <a:ext cx="8369778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68016-7161-4190-A98C-89AA73F2CF1A}">
      <dsp:nvSpPr>
        <dsp:cNvPr id="0" name=""/>
        <dsp:cNvSpPr/>
      </dsp:nvSpPr>
      <dsp:spPr>
        <a:xfrm>
          <a:off x="0" y="3366862"/>
          <a:ext cx="8369778" cy="7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проливку трапов трубопроводов удаления канализационных и ливневых стоков (подъезд № 3)</a:t>
          </a:r>
        </a:p>
      </dsp:txBody>
      <dsp:txXfrm>
        <a:off x="0" y="3366862"/>
        <a:ext cx="8369778" cy="775730"/>
      </dsp:txXfrm>
    </dsp:sp>
    <dsp:sp modelId="{C0054035-6255-4C13-A405-FC3BB3D7562D}">
      <dsp:nvSpPr>
        <dsp:cNvPr id="0" name=""/>
        <dsp:cNvSpPr/>
      </dsp:nvSpPr>
      <dsp:spPr>
        <a:xfrm>
          <a:off x="0" y="4142592"/>
          <a:ext cx="836977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AC319E-81C2-41C9-A5CD-5540E0EB388D}">
      <dsp:nvSpPr>
        <dsp:cNvPr id="0" name=""/>
        <dsp:cNvSpPr/>
      </dsp:nvSpPr>
      <dsp:spPr>
        <a:xfrm>
          <a:off x="0" y="4142592"/>
          <a:ext cx="8369778" cy="84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Восстановлен электромагнитный замок (выведен из строя в результате </a:t>
          </a:r>
          <a:r>
            <a:rPr lang="ru-RU" sz="1900" kern="1200" dirty="0" err="1">
              <a:latin typeface="TT NORMS"/>
            </a:rPr>
            <a:t>вандальных</a:t>
          </a:r>
          <a:r>
            <a:rPr lang="ru-RU" sz="1900" kern="1200" dirty="0">
              <a:latin typeface="TT NORMS"/>
            </a:rPr>
            <a:t> действий)  в зоне разгрузки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TT NORMS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TT NORMS"/>
          </a:endParaRPr>
        </a:p>
      </dsp:txBody>
      <dsp:txXfrm>
        <a:off x="0" y="4142592"/>
        <a:ext cx="8369778" cy="841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kern="1200" dirty="0">
            <a:latin typeface="TT NORMS"/>
          </a:endParaRPr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78173" y="3208530"/>
          <a:ext cx="948313" cy="91414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 </a:t>
          </a:r>
          <a:endParaRPr lang="en-US" sz="1800" kern="1200" dirty="0">
            <a:latin typeface="TT NORMS"/>
          </a:endParaRPr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 2022 года выполнили 410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1556"/>
              </p:ext>
            </p:extLst>
          </p:nvPr>
        </p:nvGraphicFramePr>
        <p:xfrm>
          <a:off x="387111" y="2819292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775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932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410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144DEA1E-8C50-49B1-953A-6DF6D1F1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15670"/>
              </p:ext>
            </p:extLst>
          </p:nvPr>
        </p:nvGraphicFramePr>
        <p:xfrm>
          <a:off x="278724" y="960120"/>
          <a:ext cx="8586552" cy="299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26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140870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585210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1717310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717310">
                  <a:extLst>
                    <a:ext uri="{9D8B030D-6E8A-4147-A177-3AD203B41FA5}">
                      <a16:colId xmlns:a16="http://schemas.microsoft.com/office/drawing/2014/main" val="1476074337"/>
                    </a:ext>
                  </a:extLst>
                </a:gridCol>
                <a:gridCol w="123462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4112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Привлечение 3-х лиц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86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02.03.2022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«PROEKTOR»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Течь насоса вентиляции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Заменили насос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T NORMS"/>
                          <a:ea typeface="+mn-ea"/>
                          <a:cs typeface="+mn-cs"/>
                        </a:rPr>
                        <a:t>нет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02.03.2022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17:30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10:44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Квартира № 159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Течь с потолка по стояку в санузле. Течь в квартире № 168 в стояке холодной воды из коллектора.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Заменили уплотнение на  одном выходе. Восстановили подачу воды в квартире.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T NORMS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11:16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14:12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ПМ Клиник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Сработала пожарная сигнализация: «Рубеж» АРК-7, коммерческое помещение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ПМ Клиник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Загорелись потолочные светильники.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Пожар потушен сотрудниками «ПМ Клиник». Действовали согласно инструкции. Вызвали МЧС.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МЧС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22.03.2022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14:26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31181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март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5 850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2 122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марте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703944"/>
              </p:ext>
            </p:extLst>
          </p:nvPr>
        </p:nvGraphicFramePr>
        <p:xfrm>
          <a:off x="332038" y="1418841"/>
          <a:ext cx="8032989" cy="461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79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607610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56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Удалили пыль из напольных конвекторов с помощью пылесоса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1,2 и 3 (вестибюли)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сухую протирку декоративного стеллажа и панно за стойкой ресепшн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 и 3 (вестибюли)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влажную уборку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проливку трапов с дез. средством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1,2 и 3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и сухую протирку въездных ворот в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восстановление разметки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Мероприятия в связи с пандемией COVID-19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5EE9C20-B120-4514-AD80-DF755F029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92306"/>
              </p:ext>
            </p:extLst>
          </p:nvPr>
        </p:nvGraphicFramePr>
        <p:xfrm>
          <a:off x="347327" y="753869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34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971190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Март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19 896 762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,13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669 578,60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20 566 340, 73₽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err="1">
                          <a:latin typeface="TT NORMS"/>
                        </a:rPr>
                        <a:t>Справочно</a:t>
                      </a:r>
                      <a:r>
                        <a:rPr lang="ru-RU" sz="140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951 569,63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апрель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61948"/>
              </p:ext>
            </p:extLst>
          </p:nvPr>
        </p:nvGraphicFramePr>
        <p:xfrm>
          <a:off x="569226" y="1620922"/>
          <a:ext cx="8005547" cy="368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5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7890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Устраним загрязнения щитов вводных распределительных устройств</a:t>
                      </a:r>
                      <a:endParaRPr lang="en-GB" sz="14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Проведем мытье светопрозрачных конструкций с помощью альпинистов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Выполним протяжку соединительных зажимов вводных распределительных устройств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Выполним протирку хром. поручней по периметру дома с применением специальных средств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Проведем чистку всех узлов и агрегатов установки повышения давления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Снимем укрытия туй и проведем работы по уходу за зелеными насаждениями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Подготовка здания к эксплуатации в весенне-летний период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Специализированные организации проведут обслуживание въездных ворот в паркинг 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электродоводчиков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входных дверях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35062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3441" y="139473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Покрасили разметку на этаже № -1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пол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13F7635-50CE-472A-9905-825C6D07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1" y="1705187"/>
            <a:ext cx="2689860" cy="3586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847EEB-2DD8-4525-8E07-6FCF7A5751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70" y="1705187"/>
            <a:ext cx="2689860" cy="35864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ол, здани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40990F5-857D-455B-BFB6-BC2028B8C0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73" y="1705187"/>
            <a:ext cx="2689860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49432" y="34450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Отремонтировали светильники 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1 – этаж № 3; подъезд № 3 – этаж № 7)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тена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391D4D67-E72E-4530-8A17-7145D4A8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7" y="1544881"/>
            <a:ext cx="2281550" cy="4064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06681EE-185C-4AAD-BA0B-1E7006EB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05" y="1532179"/>
            <a:ext cx="3038690" cy="40642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A0344071-374C-40C4-9F5C-4E657390A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3" y="1544881"/>
            <a:ext cx="3038690" cy="40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5160" y="64066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Установили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термозащитные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уплотнительные ленты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2, этажи №№ 6, 8 и 10)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гардероб&#10;&#10;Автоматически созданное описание">
            <a:extLst>
              <a:ext uri="{FF2B5EF4-FFF2-40B4-BE49-F238E27FC236}">
                <a16:creationId xmlns:a16="http://schemas.microsoft.com/office/drawing/2014/main" id="{5C0BD201-0DFF-4E4A-88A9-808815BE5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0" y="1761068"/>
            <a:ext cx="2800349" cy="37337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нутренний, гардероб&#10;&#10;Автоматически созданное описание">
            <a:extLst>
              <a:ext uri="{FF2B5EF4-FFF2-40B4-BE49-F238E27FC236}">
                <a16:creationId xmlns:a16="http://schemas.microsoft.com/office/drawing/2014/main" id="{4A82006D-6988-413E-8465-58F99B7B6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6" y="1761068"/>
            <a:ext cx="2800348" cy="373379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ена, ванна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2BF91FB-72B9-4642-889A-D79910250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91" y="1761068"/>
            <a:ext cx="2800349" cy="37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6908" y="48348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Восстановили потолочный плафон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169694-6716-4F4A-8964-CF4FC26BE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" y="1380065"/>
            <a:ext cx="2876550" cy="3835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EEF88E-D193-473A-B567-5D7CD420B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380067"/>
            <a:ext cx="2876550" cy="3835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9B91E-2606-430D-B9AB-4AD956B211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7" y="1380065"/>
            <a:ext cx="2876550" cy="38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0155" y="103149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Отремонтировали расшатанные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электромагнитные замки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1 – этажи №№ 2, 3 и 5;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подъезд № 2 – этажи №№ 8, 13 и 15)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ена, внутренний, кухонный прибор, плита&#10;&#10;Автоматически созданное описание">
            <a:extLst>
              <a:ext uri="{FF2B5EF4-FFF2-40B4-BE49-F238E27FC236}">
                <a16:creationId xmlns:a16="http://schemas.microsoft.com/office/drawing/2014/main" id="{226B5EB6-0FD1-470E-862E-B4790CB3B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0" y="2574537"/>
            <a:ext cx="2620530" cy="22955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EB55C23-E23E-494B-95C1-F21920F9A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40" y="2564267"/>
            <a:ext cx="3055825" cy="229186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410B58D-A0D9-4FD9-BD70-E3C511075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95" y="2564267"/>
            <a:ext cx="3055825" cy="22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31237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201,4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65,1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4,8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32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508,9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101,9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 0 кг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F57D1A93-EE46-41C8-93B8-C8C35F91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837664"/>
              </p:ext>
            </p:extLst>
          </p:nvPr>
        </p:nvGraphicFramePr>
        <p:xfrm>
          <a:off x="387111" y="1117128"/>
          <a:ext cx="8369778" cy="49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789</Words>
  <Application>Microsoft Macintosh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164</cp:revision>
  <dcterms:created xsi:type="dcterms:W3CDTF">2022-01-28T09:16:54Z</dcterms:created>
  <dcterms:modified xsi:type="dcterms:W3CDTF">2022-04-12T11:06:33Z</dcterms:modified>
</cp:coreProperties>
</file>