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7" r:id="rId4"/>
    <p:sldId id="328" r:id="rId5"/>
    <p:sldId id="329" r:id="rId6"/>
    <p:sldId id="323" r:id="rId7"/>
    <p:sldId id="319" r:id="rId8"/>
    <p:sldId id="326" r:id="rId9"/>
    <p:sldId id="324" r:id="rId10"/>
    <p:sldId id="325" r:id="rId11"/>
    <p:sldId id="258" r:id="rId12"/>
    <p:sldId id="267" r:id="rId13"/>
    <p:sldId id="268" r:id="rId14"/>
    <p:sldId id="270" r:id="rId15"/>
    <p:sldId id="269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E0AC8C"/>
    <a:srgbClr val="E6B99E"/>
    <a:srgbClr val="C3A9B8"/>
    <a:srgbClr val="E3B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2025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2025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.pn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3.pn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Март 2025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Перекрутка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пожарных рукавов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E93D6-FD6C-4379-9999-1D00815C7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936075"/>
            <a:ext cx="2025000" cy="27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C8CA6E-8F0D-4032-B8FA-60F8148D3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35133"/>
            <a:ext cx="2025000" cy="27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EB465A-BC4B-4144-9606-0A6A1CEC8D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935133"/>
            <a:ext cx="2025000" cy="27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C7AC38-19DF-4AEF-BC0F-102F8DDF40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1935133"/>
            <a:ext cx="20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77208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5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марте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264м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6м3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280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97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,6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марте 2025 года выполнили 5</a:t>
            </a:r>
            <a:r>
              <a:rPr lang="en-US" dirty="0">
                <a:latin typeface="TT NORMS"/>
              </a:rPr>
              <a:t>46</a:t>
            </a:r>
            <a:r>
              <a:rPr lang="ru-RU" dirty="0">
                <a:latin typeface="TT NORMS"/>
              </a:rPr>
              <a:t>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87164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5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1 551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513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87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33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648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546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устранена одна авария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9A97A7-02D7-007C-86CE-650784D48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30675"/>
              </p:ext>
            </p:extLst>
          </p:nvPr>
        </p:nvGraphicFramePr>
        <p:xfrm>
          <a:off x="396000" y="2053951"/>
          <a:ext cx="7886699" cy="956267"/>
        </p:xfrm>
        <a:graphic>
          <a:graphicData uri="http://schemas.openxmlformats.org/drawingml/2006/table">
            <a:tbl>
              <a:tblPr/>
              <a:tblGrid>
                <a:gridCol w="1364282">
                  <a:extLst>
                    <a:ext uri="{9D8B030D-6E8A-4147-A177-3AD203B41FA5}">
                      <a16:colId xmlns:a16="http://schemas.microsoft.com/office/drawing/2014/main" val="1036422992"/>
                    </a:ext>
                  </a:extLst>
                </a:gridCol>
                <a:gridCol w="1550320">
                  <a:extLst>
                    <a:ext uri="{9D8B030D-6E8A-4147-A177-3AD203B41FA5}">
                      <a16:colId xmlns:a16="http://schemas.microsoft.com/office/drawing/2014/main" val="2968346253"/>
                    </a:ext>
                  </a:extLst>
                </a:gridCol>
                <a:gridCol w="1401932">
                  <a:extLst>
                    <a:ext uri="{9D8B030D-6E8A-4147-A177-3AD203B41FA5}">
                      <a16:colId xmlns:a16="http://schemas.microsoft.com/office/drawing/2014/main" val="1459611680"/>
                    </a:ext>
                  </a:extLst>
                </a:gridCol>
                <a:gridCol w="1816089">
                  <a:extLst>
                    <a:ext uri="{9D8B030D-6E8A-4147-A177-3AD203B41FA5}">
                      <a16:colId xmlns:a16="http://schemas.microsoft.com/office/drawing/2014/main" val="3649725498"/>
                    </a:ext>
                  </a:extLst>
                </a:gridCol>
                <a:gridCol w="1754076">
                  <a:extLst>
                    <a:ext uri="{9D8B030D-6E8A-4147-A177-3AD203B41FA5}">
                      <a16:colId xmlns:a16="http://schemas.microsoft.com/office/drawing/2014/main" val="1067226701"/>
                    </a:ext>
                  </a:extLst>
                </a:gridCol>
              </a:tblGrid>
              <a:tr h="301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32128"/>
                  </a:ext>
                </a:extLst>
              </a:tr>
              <a:tr h="407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07.03.2025 (09:10)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кв  189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Протечка по стояку обратки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Проведены сварочные работы. Течь устранена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00388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стена, в помещении, штукатур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681D7C0-EFC8-C01E-4FFD-472ECFECF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000" y="3426754"/>
            <a:ext cx="1894217" cy="2525623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 помещении, пол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730803B7-8F1F-9E29-E3A9-C8E8413DAD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20" y="3426753"/>
            <a:ext cx="1402918" cy="249407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одежда, стена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8A7AD558-A762-6D66-7257-8324DF48C1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81" y="3426753"/>
            <a:ext cx="1905119" cy="254015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е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B4A57D1-604F-E54F-CCB8-BF777CA6CA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51" y="3426753"/>
            <a:ext cx="1894218" cy="25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марте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682893"/>
              </p:ext>
            </p:extLst>
          </p:nvPr>
        </p:nvGraphicFramePr>
        <p:xfrm>
          <a:off x="387111" y="2113629"/>
          <a:ext cx="8369778" cy="214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Протирка технических дверей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с трубопроводов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в тех. шкафах (ПК, тепло, э/э) на этажах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2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90107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2025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март 2025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9 244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520342"/>
              </p:ext>
            </p:extLst>
          </p:nvPr>
        </p:nvGraphicFramePr>
        <p:xfrm>
          <a:off x="605338" y="1275595"/>
          <a:ext cx="8098715" cy="438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6426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Март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48 645 914,98 ₽</a:t>
                      </a:r>
                    </a:p>
                  </a:txBody>
                  <a:tcPr marL="0" marR="0" marT="0" marB="0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2 320 230,94 ₽</a:t>
                      </a:r>
                    </a:p>
                  </a:txBody>
                  <a:tcPr marL="0" marR="0" marT="0" marB="0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43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1 539 381,69 ₽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50 966 145,92 ₽</a:t>
                      </a:r>
                    </a:p>
                  </a:txBody>
                  <a:tcPr marL="0" marR="0" marT="0" marB="0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1 431 644,57 ₽</a:t>
                      </a:r>
                    </a:p>
                  </a:txBody>
                  <a:tcPr marL="0" marR="0" marT="0" marB="0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48527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уборка территории и мест общего пользования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 помещении, дверь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71F6869-EFDC-09AE-2B3A-8C210B9DF1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8" y="1611701"/>
            <a:ext cx="2700000" cy="360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бувь, одежда, чистот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8FE6DF5-C072-825A-B3A4-E2BFE1E2F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66" y="1611701"/>
            <a:ext cx="2700001" cy="360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емля, обувь, одежда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FA1BE286-B668-2E41-B33F-2E1B2CBF1D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75" y="1623234"/>
            <a:ext cx="2024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Сезонная уборка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обувь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090C743-8142-2B68-8F11-C267952A9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8" y="1102271"/>
            <a:ext cx="2340000" cy="234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 открытом воздухе, обувь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A7E99F9-BF3A-1702-21C0-F1406E5C4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00" y="1102271"/>
            <a:ext cx="2340000" cy="23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одежда, обувь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E169119-9F0E-0050-E4FF-D2E2710A8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82" y="1102271"/>
            <a:ext cx="1755001" cy="23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 открытом воздухе, одежда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C93F44E-B2EA-25B7-0570-FBBB7182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1781" y="3648269"/>
            <a:ext cx="1755000" cy="234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а открытом воздухе, обувь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97B1908-7A6F-B529-4C17-30185C13ED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21" y="3648269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Покрытие цоколя антивандальной краской (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антиграфити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человек, обувь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7294B63-383F-46D8-9D58-96E03BB3C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9" y="1009762"/>
            <a:ext cx="2426400" cy="24264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дежда, обувь, строительств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9E98015-A4A1-9E2F-2902-CE362FC1D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23" y="991068"/>
            <a:ext cx="2426400" cy="2426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обувь, строительств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44B02A7-8A65-E3AC-B2A8-7E5C34B89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37" y="1009762"/>
            <a:ext cx="2426400" cy="24264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на открытом воздухе, обувь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5C89B37-E5DD-F7FA-EE38-17B7454BB8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02" y="3655759"/>
            <a:ext cx="1819801" cy="24264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бувь, одежда, строительст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27ABCBF-44E1-BE51-D28B-3A91A85F63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25" y="3626203"/>
            <a:ext cx="1819800" cy="24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06B48-5A42-499F-9D9A-CB0C8E5C9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00" y="756000"/>
            <a:ext cx="1215000" cy="16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63BE7D-4685-44F8-AFED-9A7333A2E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50" y="756000"/>
            <a:ext cx="1215000" cy="162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E25F49-9E41-46F9-B63E-A7BE162CC3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320000"/>
            <a:ext cx="1215000" cy="162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9153829-AE89-418A-8021-E4A16F9954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70" y="4320000"/>
            <a:ext cx="1215000" cy="16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F39BF9-866E-4047-8C51-A5F1CFD2B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19" y="756000"/>
            <a:ext cx="1215000" cy="16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2B733C-7D95-48D6-B4CE-B83A473C47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50" y="2520000"/>
            <a:ext cx="1215000" cy="162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C827BD-E72D-4FF2-AF3B-FB8A194DD1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00" y="2520000"/>
            <a:ext cx="1215000" cy="162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34026CD-498B-4C69-8A45-5C873A1CDE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19" y="2520000"/>
            <a:ext cx="1215000" cy="16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EB6E37C-DD2C-4FA1-9B6A-0A1EF5CF49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320000"/>
            <a:ext cx="1215000" cy="16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093A342-A19B-40BA-AD89-68DA7B851C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30" y="4320000"/>
            <a:ext cx="1215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B0E643-5F66-454B-873E-8C133F894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4464000"/>
            <a:ext cx="1215000" cy="162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7BD18B-5682-4104-93C9-1459B69A07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4464000"/>
            <a:ext cx="1215000" cy="162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441435C-4307-447F-B630-15BCE68D7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664000"/>
            <a:ext cx="1219050" cy="16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23694B5-5662-421E-9C62-19431740FB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2664000"/>
            <a:ext cx="1219050" cy="16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38A21BA-8E46-4468-BFB8-109F7E3F70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864000"/>
            <a:ext cx="1215000" cy="162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56151A-E24E-4258-BAEF-2EA9A18BBF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864000"/>
            <a:ext cx="1215000" cy="162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6C28EF-2CD7-4E54-AA0D-4AEBC68D76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4464000"/>
            <a:ext cx="1215000" cy="162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A0B8821-AFE1-4D82-8FA0-7743E15DC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4464000"/>
            <a:ext cx="1215000" cy="162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61AC1C2-22D2-4AC6-830D-AC1693CD4D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4464000"/>
            <a:ext cx="1215000" cy="162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F837C8F-C3D5-40D1-8323-8A8C17C583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4464000"/>
            <a:ext cx="1215000" cy="1620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C605CEB-7405-4D28-A469-1313319FAE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2664000"/>
            <a:ext cx="1215000" cy="1620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30189F4-BAE9-48D8-93C4-E050E9EADD6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664000"/>
            <a:ext cx="1215000" cy="1620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87C1871-BFBB-40E6-AE4E-1BDC3748AA0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864000"/>
            <a:ext cx="1215000" cy="1620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8907136-544A-4304-95A8-9BC205267F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864000"/>
            <a:ext cx="1215000" cy="1620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B4F8A1C-182D-4613-BCF9-32222673A2B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2664000"/>
            <a:ext cx="1215000" cy="162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EA7F727-7015-4713-AFD8-A32A31EFC7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2664000"/>
            <a:ext cx="1215000" cy="1620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91E26B9-DD81-40AE-868C-12E82D59EE2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864000"/>
            <a:ext cx="1215000" cy="1620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74F9036-BFA6-4CAA-9DFC-E5A1EB787F8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864000"/>
            <a:ext cx="1215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освещения в паркинге (замена ИБП и контроллеров)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мпьютер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1826B51-FE2E-7973-C4C2-A15B6017D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1" y="862949"/>
            <a:ext cx="3831779" cy="510903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электроника, машина, Электрическая проводка,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0FD2B621-6585-EED5-421B-AAFC8D9B6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6448"/>
            <a:ext cx="3814155" cy="50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4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Мытье фасада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47A8EF-3DDB-405A-AE82-3B9D277F5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97528"/>
            <a:ext cx="2025000" cy="27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BD9BBF-9A64-40FA-8C67-C9800DFCC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1897528"/>
            <a:ext cx="2025000" cy="27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54136D-161F-4045-92BF-1D8FF72764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897528"/>
            <a:ext cx="2025000" cy="27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A5A4FE-5B87-4F7E-B033-C2BA68750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7528"/>
            <a:ext cx="20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4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9793</TotalTime>
  <Words>477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447</cp:revision>
  <dcterms:created xsi:type="dcterms:W3CDTF">2022-01-28T09:16:54Z</dcterms:created>
  <dcterms:modified xsi:type="dcterms:W3CDTF">2025-04-15T20:59:13Z</dcterms:modified>
</cp:coreProperties>
</file>