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0" r:id="rId3"/>
    <p:sldId id="303" r:id="rId4"/>
    <p:sldId id="304" r:id="rId5"/>
    <p:sldId id="305" r:id="rId6"/>
    <p:sldId id="306" r:id="rId7"/>
    <p:sldId id="307" r:id="rId8"/>
    <p:sldId id="266" r:id="rId9"/>
    <p:sldId id="258" r:id="rId10"/>
    <p:sldId id="267" r:id="rId11"/>
    <p:sldId id="268" r:id="rId12"/>
    <p:sldId id="269" r:id="rId13"/>
    <p:sldId id="270" r:id="rId14"/>
    <p:sldId id="272" r:id="rId15"/>
    <p:sldId id="273" r:id="rId16"/>
    <p:sldId id="259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8843B"/>
    <a:srgbClr val="703C1D"/>
    <a:srgbClr val="C3A9B8"/>
    <a:srgbClr val="E0AC8C"/>
    <a:srgbClr val="E3B395"/>
    <a:srgbClr val="E6B99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F0B88D6-A1BB-4D76-B97C-440FCC83A620}" v="7" dt="2022-03-03T06:59:31.626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Средний стиль 2 —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91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1446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microsoft.com/office/2015/10/relationships/revisionInfo" Target="revisionInfo.xml"/></Relationships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hyperlink" Target="mailto:info@uk-vd.ru" TargetMode="External"/></Relationships>
</file>

<file path=ppt/diagrams/_rels/drawing1.xml.rels><?xml version="1.0" encoding="UTF-8" standalone="yes"?>
<Relationships xmlns="http://schemas.openxmlformats.org/package/2006/relationships"><Relationship Id="rId1" Type="http://schemas.openxmlformats.org/officeDocument/2006/relationships/hyperlink" Target="mailto:info@uk-vd.ru" TargetMode="Externa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4_2">
  <dgm:title val=""/>
  <dgm:desc val=""/>
  <dgm:catLst>
    <dgm:cat type="accent4" pri="112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ln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8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CD92E37-B80C-42AC-A328-D05C30788410}" type="doc">
      <dgm:prSet loTypeId="urn:microsoft.com/office/officeart/2008/layout/LinedList" loCatId="list" qsTypeId="urn:microsoft.com/office/officeart/2005/8/quickstyle/3d3" qsCatId="3D" csTypeId="urn:microsoft.com/office/officeart/2005/8/colors/accent4_2" csCatId="accent4" phldr="1"/>
      <dgm:spPr/>
      <dgm:t>
        <a:bodyPr/>
        <a:lstStyle/>
        <a:p>
          <a:endParaRPr lang="en-US"/>
        </a:p>
      </dgm:t>
    </dgm:pt>
    <dgm:pt modelId="{0A599F81-9752-4EF2-AE57-65E28A75AECF}">
      <dgm:prSet custT="1"/>
      <dgm:spPr/>
      <dgm:t>
        <a:bodyPr anchor="ctr"/>
        <a:lstStyle/>
        <a:p>
          <a:pPr algn="just"/>
          <a:endParaRPr lang="ru-RU" sz="1800" b="0" dirty="0">
            <a:latin typeface="TT NORMS"/>
          </a:endParaRPr>
        </a:p>
        <a:p>
          <a:pPr algn="just"/>
          <a:r>
            <a:rPr lang="ru-RU" sz="1800" b="0" dirty="0">
              <a:latin typeface="TT NORMS"/>
            </a:rPr>
            <a:t>Уважаемые жильцы и собственники помещений!</a:t>
          </a:r>
          <a:endParaRPr lang="en-US" sz="1800" b="0" dirty="0">
            <a:latin typeface="TT NORMS"/>
          </a:endParaRPr>
        </a:p>
      </dgm:t>
    </dgm:pt>
    <dgm:pt modelId="{037760A4-F0B3-45AC-8B40-D89AFD753FDE}" type="parTrans" cxnId="{6BD09146-28D3-4E2A-9E91-1B3380348C80}">
      <dgm:prSet/>
      <dgm:spPr/>
      <dgm:t>
        <a:bodyPr/>
        <a:lstStyle/>
        <a:p>
          <a:pPr algn="just"/>
          <a:endParaRPr lang="en-US"/>
        </a:p>
      </dgm:t>
    </dgm:pt>
    <dgm:pt modelId="{3882DD88-DB2D-4091-9E36-C7EAB77BC31A}" type="sibTrans" cxnId="{6BD09146-28D3-4E2A-9E91-1B3380348C80}">
      <dgm:prSet/>
      <dgm:spPr/>
      <dgm:t>
        <a:bodyPr/>
        <a:lstStyle/>
        <a:p>
          <a:pPr algn="just"/>
          <a:endParaRPr lang="en-US"/>
        </a:p>
      </dgm:t>
    </dgm:pt>
    <dgm:pt modelId="{2EBDF275-325F-4762-82DA-3440F3BE79F5}">
      <dgm:prSet custT="1"/>
      <dgm:spPr/>
      <dgm:t>
        <a:bodyPr/>
        <a:lstStyle/>
        <a:p>
          <a:pPr algn="just"/>
          <a:endParaRPr lang="ru-RU" sz="1800" dirty="0">
            <a:latin typeface="TT NORMS"/>
          </a:endParaRPr>
        </a:p>
        <a:p>
          <a:pPr algn="just"/>
          <a:r>
            <a:rPr lang="ru-RU" sz="1800" dirty="0">
              <a:latin typeface="TT NORMS"/>
            </a:rPr>
            <a:t>Мы подготовили для вас краткий отчет о выполненных Управляющей компанией работах в ЖК Воробьев дом за февраль 2023 года.</a:t>
          </a:r>
          <a:endParaRPr lang="en-US" sz="1800" dirty="0">
            <a:latin typeface="TT NORMS"/>
          </a:endParaRPr>
        </a:p>
      </dgm:t>
    </dgm:pt>
    <dgm:pt modelId="{DA000979-DEC0-4AB0-B732-1FC7746DCEA5}" type="parTrans" cxnId="{174A03A5-4B45-44C0-A18B-69ABDEDBD518}">
      <dgm:prSet/>
      <dgm:spPr/>
      <dgm:t>
        <a:bodyPr/>
        <a:lstStyle/>
        <a:p>
          <a:pPr algn="just"/>
          <a:endParaRPr lang="en-US"/>
        </a:p>
      </dgm:t>
    </dgm:pt>
    <dgm:pt modelId="{28E47B45-8411-4952-B4E1-BD21807A666C}" type="sibTrans" cxnId="{174A03A5-4B45-44C0-A18B-69ABDEDBD518}">
      <dgm:prSet/>
      <dgm:spPr/>
      <dgm:t>
        <a:bodyPr/>
        <a:lstStyle/>
        <a:p>
          <a:pPr algn="just"/>
          <a:endParaRPr lang="en-US"/>
        </a:p>
      </dgm:t>
    </dgm:pt>
    <dgm:pt modelId="{9020B62F-AD26-41C6-90BF-222CA4E5D741}">
      <dgm:prSet custT="1"/>
      <dgm:spPr/>
      <dgm:t>
        <a:bodyPr/>
        <a:lstStyle/>
        <a:p>
          <a:pPr algn="just"/>
          <a:r>
            <a:rPr lang="ru-RU" sz="1800" dirty="0">
              <a:latin typeface="TT NORMS"/>
            </a:rPr>
            <a:t>Ваши пожелания и предложения по обслуживанию ЖК просим направлять: </a:t>
          </a:r>
          <a:endParaRPr lang="en-GB" sz="1800" dirty="0">
            <a:latin typeface="TT NORMS"/>
          </a:endParaRPr>
        </a:p>
        <a:p>
          <a:pPr algn="just"/>
          <a:r>
            <a:rPr lang="ru-RU" sz="1800" dirty="0">
              <a:latin typeface="TT NORMS"/>
            </a:rPr>
            <a:t>на почту </a:t>
          </a:r>
          <a:r>
            <a:rPr lang="en-US" sz="1800" dirty="0">
              <a:latin typeface="TT NORMS"/>
              <a:hlinkClick xmlns:r="http://schemas.openxmlformats.org/officeDocument/2006/relationships" r:id="rId1"/>
            </a:rPr>
            <a:t>info@uk-vd.ru</a:t>
          </a:r>
          <a:r>
            <a:rPr lang="ru-RU" sz="1800" dirty="0">
              <a:latin typeface="TT NORMS"/>
            </a:rPr>
            <a:t>, по телефону + 7 (495) 940-55-55 или через мобильное приложение «</a:t>
          </a:r>
          <a:r>
            <a:rPr lang="ru-RU" sz="1800" dirty="0" err="1">
              <a:latin typeface="TT NORMS"/>
            </a:rPr>
            <a:t>Домиленд</a:t>
          </a:r>
          <a:r>
            <a:rPr lang="ru-RU" sz="1800" dirty="0">
              <a:latin typeface="TT NORMS"/>
            </a:rPr>
            <a:t>».</a:t>
          </a:r>
        </a:p>
        <a:p>
          <a:pPr algn="just"/>
          <a:endParaRPr lang="ru-RU" sz="1800" dirty="0">
            <a:latin typeface="TT NORMS"/>
          </a:endParaRPr>
        </a:p>
        <a:p>
          <a:pPr algn="just"/>
          <a:endParaRPr lang="ru-RU" sz="1800" dirty="0">
            <a:latin typeface="TT NORMS"/>
          </a:endParaRPr>
        </a:p>
        <a:p>
          <a:pPr algn="just"/>
          <a:r>
            <a:rPr lang="ru-RU" sz="1800" dirty="0">
              <a:latin typeface="TT NORMS"/>
            </a:rPr>
            <a:t>С заботой о вас,</a:t>
          </a:r>
        </a:p>
        <a:p>
          <a:pPr algn="just"/>
          <a:r>
            <a:rPr lang="ru-RU" sz="1800" dirty="0">
              <a:latin typeface="TT NORMS"/>
            </a:rPr>
            <a:t>УК Воробьев дом</a:t>
          </a:r>
        </a:p>
      </dgm:t>
    </dgm:pt>
    <dgm:pt modelId="{D89DF08D-1BEF-4206-95CC-2BBD4876F945}" type="parTrans" cxnId="{431BBEA1-B95B-4946-86D3-344D67AF5B35}">
      <dgm:prSet/>
      <dgm:spPr/>
      <dgm:t>
        <a:bodyPr/>
        <a:lstStyle/>
        <a:p>
          <a:pPr algn="just"/>
          <a:endParaRPr lang="en-US"/>
        </a:p>
      </dgm:t>
    </dgm:pt>
    <dgm:pt modelId="{7CA139E1-AF28-422E-991E-1F2E4AD0A390}" type="sibTrans" cxnId="{431BBEA1-B95B-4946-86D3-344D67AF5B35}">
      <dgm:prSet/>
      <dgm:spPr/>
      <dgm:t>
        <a:bodyPr/>
        <a:lstStyle/>
        <a:p>
          <a:pPr algn="just"/>
          <a:endParaRPr lang="en-US"/>
        </a:p>
      </dgm:t>
    </dgm:pt>
    <dgm:pt modelId="{5ADB80E2-F88F-4A26-93E5-236FA5E66722}" type="pres">
      <dgm:prSet presAssocID="{DCD92E37-B80C-42AC-A328-D05C30788410}" presName="vert0" presStyleCnt="0">
        <dgm:presLayoutVars>
          <dgm:dir/>
          <dgm:animOne val="branch"/>
          <dgm:animLvl val="lvl"/>
        </dgm:presLayoutVars>
      </dgm:prSet>
      <dgm:spPr/>
    </dgm:pt>
    <dgm:pt modelId="{F04350CD-C721-4735-9705-D59B6D1A68A8}" type="pres">
      <dgm:prSet presAssocID="{0A599F81-9752-4EF2-AE57-65E28A75AECF}" presName="thickLine" presStyleLbl="alignNode1" presStyleIdx="0" presStyleCnt="3"/>
      <dgm:spPr/>
    </dgm:pt>
    <dgm:pt modelId="{30EEB09F-6D01-41B7-BF15-62A58A574B86}" type="pres">
      <dgm:prSet presAssocID="{0A599F81-9752-4EF2-AE57-65E28A75AECF}" presName="horz1" presStyleCnt="0"/>
      <dgm:spPr/>
    </dgm:pt>
    <dgm:pt modelId="{B8C2958F-9E66-4B5F-809A-F4DBDB332FCB}" type="pres">
      <dgm:prSet presAssocID="{0A599F81-9752-4EF2-AE57-65E28A75AECF}" presName="tx1" presStyleLbl="revTx" presStyleIdx="0" presStyleCnt="3"/>
      <dgm:spPr/>
    </dgm:pt>
    <dgm:pt modelId="{E492395B-B55B-4D6A-90CA-6E7651836453}" type="pres">
      <dgm:prSet presAssocID="{0A599F81-9752-4EF2-AE57-65E28A75AECF}" presName="vert1" presStyleCnt="0"/>
      <dgm:spPr/>
    </dgm:pt>
    <dgm:pt modelId="{04F1AB7A-51AC-4BB2-A833-018B916208B8}" type="pres">
      <dgm:prSet presAssocID="{2EBDF275-325F-4762-82DA-3440F3BE79F5}" presName="thickLine" presStyleLbl="alignNode1" presStyleIdx="1" presStyleCnt="3"/>
      <dgm:spPr/>
    </dgm:pt>
    <dgm:pt modelId="{E5A907AD-FD79-46F6-9D39-80EFCDB019A4}" type="pres">
      <dgm:prSet presAssocID="{2EBDF275-325F-4762-82DA-3440F3BE79F5}" presName="horz1" presStyleCnt="0"/>
      <dgm:spPr/>
    </dgm:pt>
    <dgm:pt modelId="{F79AAB72-DFF1-4DF2-8AE3-3C0873F907D9}" type="pres">
      <dgm:prSet presAssocID="{2EBDF275-325F-4762-82DA-3440F3BE79F5}" presName="tx1" presStyleLbl="revTx" presStyleIdx="1" presStyleCnt="3"/>
      <dgm:spPr/>
    </dgm:pt>
    <dgm:pt modelId="{A86A5716-595E-4E49-9F0D-5208A2CAAFE5}" type="pres">
      <dgm:prSet presAssocID="{2EBDF275-325F-4762-82DA-3440F3BE79F5}" presName="vert1" presStyleCnt="0"/>
      <dgm:spPr/>
    </dgm:pt>
    <dgm:pt modelId="{45175098-19C2-451B-8C33-49123F36D70C}" type="pres">
      <dgm:prSet presAssocID="{9020B62F-AD26-41C6-90BF-222CA4E5D741}" presName="thickLine" presStyleLbl="alignNode1" presStyleIdx="2" presStyleCnt="3"/>
      <dgm:spPr/>
    </dgm:pt>
    <dgm:pt modelId="{DA2FCF56-E583-46B8-BBF6-6C9BB6101DB5}" type="pres">
      <dgm:prSet presAssocID="{9020B62F-AD26-41C6-90BF-222CA4E5D741}" presName="horz1" presStyleCnt="0"/>
      <dgm:spPr/>
    </dgm:pt>
    <dgm:pt modelId="{FD974A81-403A-4BE9-B2FD-914914CC89CE}" type="pres">
      <dgm:prSet presAssocID="{9020B62F-AD26-41C6-90BF-222CA4E5D741}" presName="tx1" presStyleLbl="revTx" presStyleIdx="2" presStyleCnt="3"/>
      <dgm:spPr/>
    </dgm:pt>
    <dgm:pt modelId="{26F12C28-D797-417A-8638-282FB27B2C67}" type="pres">
      <dgm:prSet presAssocID="{9020B62F-AD26-41C6-90BF-222CA4E5D741}" presName="vert1" presStyleCnt="0"/>
      <dgm:spPr/>
    </dgm:pt>
  </dgm:ptLst>
  <dgm:cxnLst>
    <dgm:cxn modelId="{4E09760E-19F1-491C-A976-29A5A53A6A6B}" type="presOf" srcId="{2EBDF275-325F-4762-82DA-3440F3BE79F5}" destId="{F79AAB72-DFF1-4DF2-8AE3-3C0873F907D9}" srcOrd="0" destOrd="0" presId="urn:microsoft.com/office/officeart/2008/layout/LinedList"/>
    <dgm:cxn modelId="{A9581A1F-1E5A-44D2-BDF1-45252E3677D4}" type="presOf" srcId="{9020B62F-AD26-41C6-90BF-222CA4E5D741}" destId="{FD974A81-403A-4BE9-B2FD-914914CC89CE}" srcOrd="0" destOrd="0" presId="urn:microsoft.com/office/officeart/2008/layout/LinedList"/>
    <dgm:cxn modelId="{6BD09146-28D3-4E2A-9E91-1B3380348C80}" srcId="{DCD92E37-B80C-42AC-A328-D05C30788410}" destId="{0A599F81-9752-4EF2-AE57-65E28A75AECF}" srcOrd="0" destOrd="0" parTransId="{037760A4-F0B3-45AC-8B40-D89AFD753FDE}" sibTransId="{3882DD88-DB2D-4091-9E36-C7EAB77BC31A}"/>
    <dgm:cxn modelId="{BE3E287E-875D-4329-A539-1638C4F15B09}" type="presOf" srcId="{DCD92E37-B80C-42AC-A328-D05C30788410}" destId="{5ADB80E2-F88F-4A26-93E5-236FA5E66722}" srcOrd="0" destOrd="0" presId="urn:microsoft.com/office/officeart/2008/layout/LinedList"/>
    <dgm:cxn modelId="{22DE2887-5EF2-48BE-A25B-C3A83C009AB1}" type="presOf" srcId="{0A599F81-9752-4EF2-AE57-65E28A75AECF}" destId="{B8C2958F-9E66-4B5F-809A-F4DBDB332FCB}" srcOrd="0" destOrd="0" presId="urn:microsoft.com/office/officeart/2008/layout/LinedList"/>
    <dgm:cxn modelId="{431BBEA1-B95B-4946-86D3-344D67AF5B35}" srcId="{DCD92E37-B80C-42AC-A328-D05C30788410}" destId="{9020B62F-AD26-41C6-90BF-222CA4E5D741}" srcOrd="2" destOrd="0" parTransId="{D89DF08D-1BEF-4206-95CC-2BBD4876F945}" sibTransId="{7CA139E1-AF28-422E-991E-1F2E4AD0A390}"/>
    <dgm:cxn modelId="{174A03A5-4B45-44C0-A18B-69ABDEDBD518}" srcId="{DCD92E37-B80C-42AC-A328-D05C30788410}" destId="{2EBDF275-325F-4762-82DA-3440F3BE79F5}" srcOrd="1" destOrd="0" parTransId="{DA000979-DEC0-4AB0-B732-1FC7746DCEA5}" sibTransId="{28E47B45-8411-4952-B4E1-BD21807A666C}"/>
    <dgm:cxn modelId="{E122896B-0660-4E48-8437-E82B80D573AA}" type="presParOf" srcId="{5ADB80E2-F88F-4A26-93E5-236FA5E66722}" destId="{F04350CD-C721-4735-9705-D59B6D1A68A8}" srcOrd="0" destOrd="0" presId="urn:microsoft.com/office/officeart/2008/layout/LinedList"/>
    <dgm:cxn modelId="{EB238AA8-6346-43D0-A466-E3038410AED1}" type="presParOf" srcId="{5ADB80E2-F88F-4A26-93E5-236FA5E66722}" destId="{30EEB09F-6D01-41B7-BF15-62A58A574B86}" srcOrd="1" destOrd="0" presId="urn:microsoft.com/office/officeart/2008/layout/LinedList"/>
    <dgm:cxn modelId="{BC87A021-18F7-4636-BD18-F6828A0526B5}" type="presParOf" srcId="{30EEB09F-6D01-41B7-BF15-62A58A574B86}" destId="{B8C2958F-9E66-4B5F-809A-F4DBDB332FCB}" srcOrd="0" destOrd="0" presId="urn:microsoft.com/office/officeart/2008/layout/LinedList"/>
    <dgm:cxn modelId="{21DA0411-7A00-4858-83D6-F899556ED421}" type="presParOf" srcId="{30EEB09F-6D01-41B7-BF15-62A58A574B86}" destId="{E492395B-B55B-4D6A-90CA-6E7651836453}" srcOrd="1" destOrd="0" presId="urn:microsoft.com/office/officeart/2008/layout/LinedList"/>
    <dgm:cxn modelId="{B99C407B-64B6-4739-A417-A2D158A4A8B0}" type="presParOf" srcId="{5ADB80E2-F88F-4A26-93E5-236FA5E66722}" destId="{04F1AB7A-51AC-4BB2-A833-018B916208B8}" srcOrd="2" destOrd="0" presId="urn:microsoft.com/office/officeart/2008/layout/LinedList"/>
    <dgm:cxn modelId="{3235E24F-BDB8-46B2-A76E-C763E937AA1D}" type="presParOf" srcId="{5ADB80E2-F88F-4A26-93E5-236FA5E66722}" destId="{E5A907AD-FD79-46F6-9D39-80EFCDB019A4}" srcOrd="3" destOrd="0" presId="urn:microsoft.com/office/officeart/2008/layout/LinedList"/>
    <dgm:cxn modelId="{792FF186-819E-4760-91E4-CED5EEFF7509}" type="presParOf" srcId="{E5A907AD-FD79-46F6-9D39-80EFCDB019A4}" destId="{F79AAB72-DFF1-4DF2-8AE3-3C0873F907D9}" srcOrd="0" destOrd="0" presId="urn:microsoft.com/office/officeart/2008/layout/LinedList"/>
    <dgm:cxn modelId="{7DCE2ECE-2E76-401A-A8DC-1C4F582A95EE}" type="presParOf" srcId="{E5A907AD-FD79-46F6-9D39-80EFCDB019A4}" destId="{A86A5716-595E-4E49-9F0D-5208A2CAAFE5}" srcOrd="1" destOrd="0" presId="urn:microsoft.com/office/officeart/2008/layout/LinedList"/>
    <dgm:cxn modelId="{48E3BC13-BA43-459D-AC2F-65DA051B3828}" type="presParOf" srcId="{5ADB80E2-F88F-4A26-93E5-236FA5E66722}" destId="{45175098-19C2-451B-8C33-49123F36D70C}" srcOrd="4" destOrd="0" presId="urn:microsoft.com/office/officeart/2008/layout/LinedList"/>
    <dgm:cxn modelId="{DD1923CE-303E-45AF-9E90-07113CFF0D56}" type="presParOf" srcId="{5ADB80E2-F88F-4A26-93E5-236FA5E66722}" destId="{DA2FCF56-E583-46B8-BBF6-6C9BB6101DB5}" srcOrd="5" destOrd="0" presId="urn:microsoft.com/office/officeart/2008/layout/LinedList"/>
    <dgm:cxn modelId="{CC048CEC-6251-44FB-8A5A-33DBC47011DF}" type="presParOf" srcId="{DA2FCF56-E583-46B8-BBF6-6C9BB6101DB5}" destId="{FD974A81-403A-4BE9-B2FD-914914CC89CE}" srcOrd="0" destOrd="0" presId="urn:microsoft.com/office/officeart/2008/layout/LinedList"/>
    <dgm:cxn modelId="{794EA3CD-8D56-4FB8-88FF-00950AB24832}" type="presParOf" srcId="{DA2FCF56-E583-46B8-BBF6-6C9BB6101DB5}" destId="{26F12C28-D797-417A-8638-282FB27B2C67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CF33A2E-ABA6-4CC0-B113-D45AFE9B77D2}" type="doc">
      <dgm:prSet loTypeId="urn:microsoft.com/office/officeart/2008/layout/LinedList" loCatId="list" qsTypeId="urn:microsoft.com/office/officeart/2005/8/quickstyle/simple2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5734905A-A0C6-4536-84C5-ED821BE8A462}">
      <dgm:prSet custT="1"/>
      <dgm:spPr/>
      <dgm:t>
        <a:bodyPr anchor="ctr"/>
        <a:lstStyle/>
        <a:p>
          <a:pPr algn="l">
            <a:buClrTx/>
            <a:buSzTx/>
            <a:buFontTx/>
            <a:buNone/>
          </a:pPr>
          <a:r>
            <a:rPr lang="ru-RU" sz="1900" kern="1200" dirty="0">
              <a:latin typeface="TT NORMS"/>
            </a:rPr>
            <a:t>Переварка проблемных участков системы водоснабжения</a:t>
          </a:r>
        </a:p>
      </dgm:t>
    </dgm:pt>
    <dgm:pt modelId="{5AD1662B-536F-4085-A564-1C7F8A189B8D}" type="parTrans" cxnId="{55E12BF5-3ABA-4B9C-AED5-593AD17A6A05}">
      <dgm:prSet/>
      <dgm:spPr/>
      <dgm:t>
        <a:bodyPr/>
        <a:lstStyle/>
        <a:p>
          <a:endParaRPr lang="ru-RU"/>
        </a:p>
      </dgm:t>
    </dgm:pt>
    <dgm:pt modelId="{FFE735CE-86AC-4685-86B6-47125F8CD33D}" type="sibTrans" cxnId="{55E12BF5-3ABA-4B9C-AED5-593AD17A6A05}">
      <dgm:prSet/>
      <dgm:spPr/>
      <dgm:t>
        <a:bodyPr/>
        <a:lstStyle/>
        <a:p>
          <a:endParaRPr lang="ru-RU"/>
        </a:p>
      </dgm:t>
    </dgm:pt>
    <dgm:pt modelId="{2FAEF813-4C07-4215-87DD-E48BE8A2F9E8}">
      <dgm:prSet custT="1"/>
      <dgm:spPr/>
      <dgm:t>
        <a:bodyPr anchor="ctr"/>
        <a:lstStyle/>
        <a:p>
          <a:pPr algn="l">
            <a:buClrTx/>
            <a:buSzTx/>
            <a:buFontTx/>
            <a:buNone/>
          </a:pPr>
          <a:r>
            <a:rPr lang="ru-RU" sz="1900" kern="1200" dirty="0">
              <a:latin typeface="TT NORMS"/>
            </a:rPr>
            <a:t>Настройка и коррекция программного обеспечения системы видеонаблюдения</a:t>
          </a:r>
        </a:p>
      </dgm:t>
    </dgm:pt>
    <dgm:pt modelId="{22CDA7CF-75B9-4ABC-94DF-B8FC285FD2E3}" type="parTrans" cxnId="{8200D1BE-C230-4E93-9ECB-FEA4E9E1CFA9}">
      <dgm:prSet/>
      <dgm:spPr/>
      <dgm:t>
        <a:bodyPr/>
        <a:lstStyle/>
        <a:p>
          <a:endParaRPr lang="ru-RU"/>
        </a:p>
      </dgm:t>
    </dgm:pt>
    <dgm:pt modelId="{098B6B25-7995-446E-948D-D41DF063BBBA}" type="sibTrans" cxnId="{8200D1BE-C230-4E93-9ECB-FEA4E9E1CFA9}">
      <dgm:prSet/>
      <dgm:spPr/>
      <dgm:t>
        <a:bodyPr/>
        <a:lstStyle/>
        <a:p>
          <a:endParaRPr lang="ru-RU"/>
        </a:p>
      </dgm:t>
    </dgm:pt>
    <dgm:pt modelId="{67EDB1F4-3BD3-48C4-BCD4-328A46FEB5E2}">
      <dgm:prSet custT="1"/>
      <dgm:spPr/>
      <dgm:t>
        <a:bodyPr anchor="ctr"/>
        <a:lstStyle/>
        <a:p>
          <a:pPr algn="l">
            <a:buClrTx/>
            <a:buSzTx/>
            <a:buFontTx/>
            <a:buNone/>
          </a:pPr>
          <a:r>
            <a:rPr lang="ru-RU" sz="1900" kern="1200" dirty="0">
              <a:latin typeface="TT NORMS"/>
            </a:rPr>
            <a:t>Настройка и коррекция программного обеспечения приточной вытяжной системы вентиляции</a:t>
          </a:r>
        </a:p>
      </dgm:t>
    </dgm:pt>
    <dgm:pt modelId="{8EE47E6B-B455-4E11-B8F3-547B4F00C791}" type="parTrans" cxnId="{6C20C560-582D-45BB-B25A-1E1B6848BB3B}">
      <dgm:prSet/>
      <dgm:spPr/>
      <dgm:t>
        <a:bodyPr/>
        <a:lstStyle/>
        <a:p>
          <a:endParaRPr lang="ru-RU"/>
        </a:p>
      </dgm:t>
    </dgm:pt>
    <dgm:pt modelId="{C6762B16-DFC4-4472-B99C-37637079AE68}" type="sibTrans" cxnId="{6C20C560-582D-45BB-B25A-1E1B6848BB3B}">
      <dgm:prSet/>
      <dgm:spPr/>
      <dgm:t>
        <a:bodyPr/>
        <a:lstStyle/>
        <a:p>
          <a:endParaRPr lang="ru-RU"/>
        </a:p>
      </dgm:t>
    </dgm:pt>
    <dgm:pt modelId="{072267E8-0249-41EA-94DF-3DADE445423C}">
      <dgm:prSet custT="1"/>
      <dgm:spPr/>
      <dgm:t>
        <a:bodyPr anchor="ctr"/>
        <a:lstStyle/>
        <a:p>
          <a:pPr algn="l"/>
          <a:r>
            <a:rPr lang="ru-RU" sz="1900" kern="1200" dirty="0">
              <a:latin typeface="TT NORMS"/>
            </a:rPr>
            <a:t>Обследование и замена ламп внутреннего освещения и аварийного освещения</a:t>
          </a:r>
        </a:p>
      </dgm:t>
    </dgm:pt>
    <dgm:pt modelId="{09A914DA-778E-4E98-AD0F-C7B793CDFE54}" type="parTrans" cxnId="{35DEA5E1-92F7-4EEC-B1E0-50EE36E390B2}">
      <dgm:prSet/>
      <dgm:spPr/>
      <dgm:t>
        <a:bodyPr/>
        <a:lstStyle/>
        <a:p>
          <a:endParaRPr lang="ru-RU"/>
        </a:p>
      </dgm:t>
    </dgm:pt>
    <dgm:pt modelId="{473A9B5F-0A1A-48BD-A78A-308805F5E71E}" type="sibTrans" cxnId="{35DEA5E1-92F7-4EEC-B1E0-50EE36E390B2}">
      <dgm:prSet/>
      <dgm:spPr/>
      <dgm:t>
        <a:bodyPr/>
        <a:lstStyle/>
        <a:p>
          <a:endParaRPr lang="ru-RU"/>
        </a:p>
      </dgm:t>
    </dgm:pt>
    <dgm:pt modelId="{09B20917-26D2-4A69-AF95-383A2C6D5BE4}">
      <dgm:prSet custT="1"/>
      <dgm:spPr/>
      <dgm:t>
        <a:bodyPr/>
        <a:lstStyle/>
        <a:p>
          <a:pPr algn="l">
            <a:buClrTx/>
            <a:buSzTx/>
            <a:buFontTx/>
            <a:buNone/>
          </a:pPr>
          <a:r>
            <a:rPr lang="ru-RU" sz="1900" kern="1200">
              <a:latin typeface="TT NORMS"/>
              <a:cs typeface="Times New Roman" panose="02020603050405020304" pitchFamily="18" charset="0"/>
            </a:rPr>
            <a:t>Проверка веса заряда огнетушителей  (взвешиванием)</a:t>
          </a:r>
          <a:endParaRPr lang="ru-RU" sz="1900" kern="1200" dirty="0">
            <a:latin typeface="TT NORMS"/>
          </a:endParaRPr>
        </a:p>
      </dgm:t>
    </dgm:pt>
    <dgm:pt modelId="{A81BE795-BE2C-41A2-8F47-15B868BDE3AD}" type="parTrans" cxnId="{C7A95B41-C649-42B5-B6B3-5C57BD5073D2}">
      <dgm:prSet/>
      <dgm:spPr/>
    </dgm:pt>
    <dgm:pt modelId="{3C1A428F-592B-4611-AE60-9C14142F861D}" type="sibTrans" cxnId="{C7A95B41-C649-42B5-B6B3-5C57BD5073D2}">
      <dgm:prSet/>
      <dgm:spPr/>
    </dgm:pt>
    <dgm:pt modelId="{C144393C-C46A-407D-B9BB-663670DC4BDB}" type="pres">
      <dgm:prSet presAssocID="{7CF33A2E-ABA6-4CC0-B113-D45AFE9B77D2}" presName="vert0" presStyleCnt="0">
        <dgm:presLayoutVars>
          <dgm:dir/>
          <dgm:animOne val="branch"/>
          <dgm:animLvl val="lvl"/>
        </dgm:presLayoutVars>
      </dgm:prSet>
      <dgm:spPr/>
    </dgm:pt>
    <dgm:pt modelId="{4CCAFAA5-417D-48AB-8C7F-AD439BF2D4A5}" type="pres">
      <dgm:prSet presAssocID="{5734905A-A0C6-4536-84C5-ED821BE8A462}" presName="thickLine" presStyleLbl="alignNode1" presStyleIdx="0" presStyleCnt="5"/>
      <dgm:spPr/>
    </dgm:pt>
    <dgm:pt modelId="{78487C06-91CB-4D14-A26A-E46B2C0B2A92}" type="pres">
      <dgm:prSet presAssocID="{5734905A-A0C6-4536-84C5-ED821BE8A462}" presName="horz1" presStyleCnt="0"/>
      <dgm:spPr/>
    </dgm:pt>
    <dgm:pt modelId="{146C8449-D2BE-4E08-AAF4-FD91DE3553FF}" type="pres">
      <dgm:prSet presAssocID="{5734905A-A0C6-4536-84C5-ED821BE8A462}" presName="tx1" presStyleLbl="revTx" presStyleIdx="0" presStyleCnt="5"/>
      <dgm:spPr/>
    </dgm:pt>
    <dgm:pt modelId="{5719AE4F-2F05-47BA-B040-978B0282B4A5}" type="pres">
      <dgm:prSet presAssocID="{5734905A-A0C6-4536-84C5-ED821BE8A462}" presName="vert1" presStyleCnt="0"/>
      <dgm:spPr/>
    </dgm:pt>
    <dgm:pt modelId="{724BFBC3-3A3A-4B91-A222-22E9C2E584E3}" type="pres">
      <dgm:prSet presAssocID="{2FAEF813-4C07-4215-87DD-E48BE8A2F9E8}" presName="thickLine" presStyleLbl="alignNode1" presStyleIdx="1" presStyleCnt="5"/>
      <dgm:spPr/>
    </dgm:pt>
    <dgm:pt modelId="{9D8FF11A-4762-4907-82DE-899D2DAB7DF0}" type="pres">
      <dgm:prSet presAssocID="{2FAEF813-4C07-4215-87DD-E48BE8A2F9E8}" presName="horz1" presStyleCnt="0"/>
      <dgm:spPr/>
    </dgm:pt>
    <dgm:pt modelId="{0EB28CC6-0FF2-43A3-82B6-BA137C835355}" type="pres">
      <dgm:prSet presAssocID="{2FAEF813-4C07-4215-87DD-E48BE8A2F9E8}" presName="tx1" presStyleLbl="revTx" presStyleIdx="1" presStyleCnt="5"/>
      <dgm:spPr/>
    </dgm:pt>
    <dgm:pt modelId="{4335045C-23D8-40B7-ADDD-B27D2F04D603}" type="pres">
      <dgm:prSet presAssocID="{2FAEF813-4C07-4215-87DD-E48BE8A2F9E8}" presName="vert1" presStyleCnt="0"/>
      <dgm:spPr/>
    </dgm:pt>
    <dgm:pt modelId="{A0F83297-0165-4660-9FD0-AA46264FE70F}" type="pres">
      <dgm:prSet presAssocID="{67EDB1F4-3BD3-48C4-BCD4-328A46FEB5E2}" presName="thickLine" presStyleLbl="alignNode1" presStyleIdx="2" presStyleCnt="5"/>
      <dgm:spPr/>
    </dgm:pt>
    <dgm:pt modelId="{BD299449-379C-4D6A-BBA8-237BA6A804A8}" type="pres">
      <dgm:prSet presAssocID="{67EDB1F4-3BD3-48C4-BCD4-328A46FEB5E2}" presName="horz1" presStyleCnt="0"/>
      <dgm:spPr/>
    </dgm:pt>
    <dgm:pt modelId="{2056169F-CC20-45DA-89E0-BA17D7A2F31A}" type="pres">
      <dgm:prSet presAssocID="{67EDB1F4-3BD3-48C4-BCD4-328A46FEB5E2}" presName="tx1" presStyleLbl="revTx" presStyleIdx="2" presStyleCnt="5"/>
      <dgm:spPr/>
    </dgm:pt>
    <dgm:pt modelId="{E1B642F3-722F-4449-8D95-A8466CD702BB}" type="pres">
      <dgm:prSet presAssocID="{67EDB1F4-3BD3-48C4-BCD4-328A46FEB5E2}" presName="vert1" presStyleCnt="0"/>
      <dgm:spPr/>
    </dgm:pt>
    <dgm:pt modelId="{EA86E359-A38F-403A-AE17-A71A89A47219}" type="pres">
      <dgm:prSet presAssocID="{072267E8-0249-41EA-94DF-3DADE445423C}" presName="thickLine" presStyleLbl="alignNode1" presStyleIdx="3" presStyleCnt="5"/>
      <dgm:spPr/>
    </dgm:pt>
    <dgm:pt modelId="{9A16C679-07CC-4CD7-9FB8-F54B740AE450}" type="pres">
      <dgm:prSet presAssocID="{072267E8-0249-41EA-94DF-3DADE445423C}" presName="horz1" presStyleCnt="0"/>
      <dgm:spPr/>
    </dgm:pt>
    <dgm:pt modelId="{5F524C55-34AC-458B-A813-7153EAC828AE}" type="pres">
      <dgm:prSet presAssocID="{072267E8-0249-41EA-94DF-3DADE445423C}" presName="tx1" presStyleLbl="revTx" presStyleIdx="3" presStyleCnt="5"/>
      <dgm:spPr/>
    </dgm:pt>
    <dgm:pt modelId="{B15E5499-769B-4151-86A7-14EFCDBBFA66}" type="pres">
      <dgm:prSet presAssocID="{072267E8-0249-41EA-94DF-3DADE445423C}" presName="vert1" presStyleCnt="0"/>
      <dgm:spPr/>
    </dgm:pt>
    <dgm:pt modelId="{798D88C6-029A-49EC-8183-52641C62F865}" type="pres">
      <dgm:prSet presAssocID="{09B20917-26D2-4A69-AF95-383A2C6D5BE4}" presName="thickLine" presStyleLbl="alignNode1" presStyleIdx="4" presStyleCnt="5"/>
      <dgm:spPr/>
    </dgm:pt>
    <dgm:pt modelId="{3E84B6DB-F023-4DBE-AD11-2CF4D9D821DB}" type="pres">
      <dgm:prSet presAssocID="{09B20917-26D2-4A69-AF95-383A2C6D5BE4}" presName="horz1" presStyleCnt="0"/>
      <dgm:spPr/>
    </dgm:pt>
    <dgm:pt modelId="{92EF64ED-2BF0-4336-94E7-6BD4DEE8798A}" type="pres">
      <dgm:prSet presAssocID="{09B20917-26D2-4A69-AF95-383A2C6D5BE4}" presName="tx1" presStyleLbl="revTx" presStyleIdx="4" presStyleCnt="5"/>
      <dgm:spPr/>
    </dgm:pt>
    <dgm:pt modelId="{0C8E4EF5-9694-4861-90F3-724155538F98}" type="pres">
      <dgm:prSet presAssocID="{09B20917-26D2-4A69-AF95-383A2C6D5BE4}" presName="vert1" presStyleCnt="0"/>
      <dgm:spPr/>
    </dgm:pt>
  </dgm:ptLst>
  <dgm:cxnLst>
    <dgm:cxn modelId="{98C39E06-7FCF-4087-94C9-70C71FD541FB}" type="presOf" srcId="{09B20917-26D2-4A69-AF95-383A2C6D5BE4}" destId="{92EF64ED-2BF0-4336-94E7-6BD4DEE8798A}" srcOrd="0" destOrd="0" presId="urn:microsoft.com/office/officeart/2008/layout/LinedList"/>
    <dgm:cxn modelId="{8F6FBB15-5A51-480C-803D-7A8A40F2B72F}" type="presOf" srcId="{67EDB1F4-3BD3-48C4-BCD4-328A46FEB5E2}" destId="{2056169F-CC20-45DA-89E0-BA17D7A2F31A}" srcOrd="0" destOrd="0" presId="urn:microsoft.com/office/officeart/2008/layout/LinedList"/>
    <dgm:cxn modelId="{999A6F3C-5818-4813-8CE9-3E642A52BC0C}" type="presOf" srcId="{7CF33A2E-ABA6-4CC0-B113-D45AFE9B77D2}" destId="{C144393C-C46A-407D-B9BB-663670DC4BDB}" srcOrd="0" destOrd="0" presId="urn:microsoft.com/office/officeart/2008/layout/LinedList"/>
    <dgm:cxn modelId="{A35B7C5E-6BF6-4528-8A25-DCAFD891FC2B}" type="presOf" srcId="{2FAEF813-4C07-4215-87DD-E48BE8A2F9E8}" destId="{0EB28CC6-0FF2-43A3-82B6-BA137C835355}" srcOrd="0" destOrd="0" presId="urn:microsoft.com/office/officeart/2008/layout/LinedList"/>
    <dgm:cxn modelId="{6C20C560-582D-45BB-B25A-1E1B6848BB3B}" srcId="{7CF33A2E-ABA6-4CC0-B113-D45AFE9B77D2}" destId="{67EDB1F4-3BD3-48C4-BCD4-328A46FEB5E2}" srcOrd="2" destOrd="0" parTransId="{8EE47E6B-B455-4E11-B8F3-547B4F00C791}" sibTransId="{C6762B16-DFC4-4472-B99C-37637079AE68}"/>
    <dgm:cxn modelId="{C7A95B41-C649-42B5-B6B3-5C57BD5073D2}" srcId="{7CF33A2E-ABA6-4CC0-B113-D45AFE9B77D2}" destId="{09B20917-26D2-4A69-AF95-383A2C6D5BE4}" srcOrd="4" destOrd="0" parTransId="{A81BE795-BE2C-41A2-8F47-15B868BDE3AD}" sibTransId="{3C1A428F-592B-4611-AE60-9C14142F861D}"/>
    <dgm:cxn modelId="{EDADD39B-D7FF-4870-81EC-FD1FA5E78247}" type="presOf" srcId="{5734905A-A0C6-4536-84C5-ED821BE8A462}" destId="{146C8449-D2BE-4E08-AAF4-FD91DE3553FF}" srcOrd="0" destOrd="0" presId="urn:microsoft.com/office/officeart/2008/layout/LinedList"/>
    <dgm:cxn modelId="{D132B29C-352D-4765-820C-D48E6BCF31C1}" type="presOf" srcId="{072267E8-0249-41EA-94DF-3DADE445423C}" destId="{5F524C55-34AC-458B-A813-7153EAC828AE}" srcOrd="0" destOrd="0" presId="urn:microsoft.com/office/officeart/2008/layout/LinedList"/>
    <dgm:cxn modelId="{8200D1BE-C230-4E93-9ECB-FEA4E9E1CFA9}" srcId="{7CF33A2E-ABA6-4CC0-B113-D45AFE9B77D2}" destId="{2FAEF813-4C07-4215-87DD-E48BE8A2F9E8}" srcOrd="1" destOrd="0" parTransId="{22CDA7CF-75B9-4ABC-94DF-B8FC285FD2E3}" sibTransId="{098B6B25-7995-446E-948D-D41DF063BBBA}"/>
    <dgm:cxn modelId="{35DEA5E1-92F7-4EEC-B1E0-50EE36E390B2}" srcId="{7CF33A2E-ABA6-4CC0-B113-D45AFE9B77D2}" destId="{072267E8-0249-41EA-94DF-3DADE445423C}" srcOrd="3" destOrd="0" parTransId="{09A914DA-778E-4E98-AD0F-C7B793CDFE54}" sibTransId="{473A9B5F-0A1A-48BD-A78A-308805F5E71E}"/>
    <dgm:cxn modelId="{55E12BF5-3ABA-4B9C-AED5-593AD17A6A05}" srcId="{7CF33A2E-ABA6-4CC0-B113-D45AFE9B77D2}" destId="{5734905A-A0C6-4536-84C5-ED821BE8A462}" srcOrd="0" destOrd="0" parTransId="{5AD1662B-536F-4085-A564-1C7F8A189B8D}" sibTransId="{FFE735CE-86AC-4685-86B6-47125F8CD33D}"/>
    <dgm:cxn modelId="{E8ABA1E3-88FA-4E0C-82D1-076BEB8BF898}" type="presParOf" srcId="{C144393C-C46A-407D-B9BB-663670DC4BDB}" destId="{4CCAFAA5-417D-48AB-8C7F-AD439BF2D4A5}" srcOrd="0" destOrd="0" presId="urn:microsoft.com/office/officeart/2008/layout/LinedList"/>
    <dgm:cxn modelId="{FC1BBAA6-03EF-4590-AD16-0B574D644532}" type="presParOf" srcId="{C144393C-C46A-407D-B9BB-663670DC4BDB}" destId="{78487C06-91CB-4D14-A26A-E46B2C0B2A92}" srcOrd="1" destOrd="0" presId="urn:microsoft.com/office/officeart/2008/layout/LinedList"/>
    <dgm:cxn modelId="{25C348FE-2E2F-4427-AFE2-5D140BED4CC0}" type="presParOf" srcId="{78487C06-91CB-4D14-A26A-E46B2C0B2A92}" destId="{146C8449-D2BE-4E08-AAF4-FD91DE3553FF}" srcOrd="0" destOrd="0" presId="urn:microsoft.com/office/officeart/2008/layout/LinedList"/>
    <dgm:cxn modelId="{F31B6205-EA5B-4FF4-9B8E-2932BB4DE61B}" type="presParOf" srcId="{78487C06-91CB-4D14-A26A-E46B2C0B2A92}" destId="{5719AE4F-2F05-47BA-B040-978B0282B4A5}" srcOrd="1" destOrd="0" presId="urn:microsoft.com/office/officeart/2008/layout/LinedList"/>
    <dgm:cxn modelId="{64E50D3D-9BE8-4833-AAC8-5491C41CC59D}" type="presParOf" srcId="{C144393C-C46A-407D-B9BB-663670DC4BDB}" destId="{724BFBC3-3A3A-4B91-A222-22E9C2E584E3}" srcOrd="2" destOrd="0" presId="urn:microsoft.com/office/officeart/2008/layout/LinedList"/>
    <dgm:cxn modelId="{F2DFC38D-8AE3-4039-8ADA-0E58CAAD0403}" type="presParOf" srcId="{C144393C-C46A-407D-B9BB-663670DC4BDB}" destId="{9D8FF11A-4762-4907-82DE-899D2DAB7DF0}" srcOrd="3" destOrd="0" presId="urn:microsoft.com/office/officeart/2008/layout/LinedList"/>
    <dgm:cxn modelId="{453F4816-5550-4B3F-A2D3-7C45D572E484}" type="presParOf" srcId="{9D8FF11A-4762-4907-82DE-899D2DAB7DF0}" destId="{0EB28CC6-0FF2-43A3-82B6-BA137C835355}" srcOrd="0" destOrd="0" presId="urn:microsoft.com/office/officeart/2008/layout/LinedList"/>
    <dgm:cxn modelId="{7568C60D-38C9-4A66-BE84-5FA50FF3EDAD}" type="presParOf" srcId="{9D8FF11A-4762-4907-82DE-899D2DAB7DF0}" destId="{4335045C-23D8-40B7-ADDD-B27D2F04D603}" srcOrd="1" destOrd="0" presId="urn:microsoft.com/office/officeart/2008/layout/LinedList"/>
    <dgm:cxn modelId="{4A762B0B-5582-4533-93FE-496264E8298C}" type="presParOf" srcId="{C144393C-C46A-407D-B9BB-663670DC4BDB}" destId="{A0F83297-0165-4660-9FD0-AA46264FE70F}" srcOrd="4" destOrd="0" presId="urn:microsoft.com/office/officeart/2008/layout/LinedList"/>
    <dgm:cxn modelId="{1A1976D5-09F2-4230-AB8F-01ABE3D29876}" type="presParOf" srcId="{C144393C-C46A-407D-B9BB-663670DC4BDB}" destId="{BD299449-379C-4D6A-BBA8-237BA6A804A8}" srcOrd="5" destOrd="0" presId="urn:microsoft.com/office/officeart/2008/layout/LinedList"/>
    <dgm:cxn modelId="{C295F980-85D9-42AB-B051-8CB21DFD50E6}" type="presParOf" srcId="{BD299449-379C-4D6A-BBA8-237BA6A804A8}" destId="{2056169F-CC20-45DA-89E0-BA17D7A2F31A}" srcOrd="0" destOrd="0" presId="urn:microsoft.com/office/officeart/2008/layout/LinedList"/>
    <dgm:cxn modelId="{5BD88414-CE03-427D-9ED0-FFA8C92C386A}" type="presParOf" srcId="{BD299449-379C-4D6A-BBA8-237BA6A804A8}" destId="{E1B642F3-722F-4449-8D95-A8466CD702BB}" srcOrd="1" destOrd="0" presId="urn:microsoft.com/office/officeart/2008/layout/LinedList"/>
    <dgm:cxn modelId="{A93D13CB-F297-409D-8DCA-A6EA94FA3298}" type="presParOf" srcId="{C144393C-C46A-407D-B9BB-663670DC4BDB}" destId="{EA86E359-A38F-403A-AE17-A71A89A47219}" srcOrd="6" destOrd="0" presId="urn:microsoft.com/office/officeart/2008/layout/LinedList"/>
    <dgm:cxn modelId="{2BF5BEC4-F551-4D27-A79C-01E89B10DD2F}" type="presParOf" srcId="{C144393C-C46A-407D-B9BB-663670DC4BDB}" destId="{9A16C679-07CC-4CD7-9FB8-F54B740AE450}" srcOrd="7" destOrd="0" presId="urn:microsoft.com/office/officeart/2008/layout/LinedList"/>
    <dgm:cxn modelId="{876FA7C0-03D8-482E-84C7-4FD851201163}" type="presParOf" srcId="{9A16C679-07CC-4CD7-9FB8-F54B740AE450}" destId="{5F524C55-34AC-458B-A813-7153EAC828AE}" srcOrd="0" destOrd="0" presId="urn:microsoft.com/office/officeart/2008/layout/LinedList"/>
    <dgm:cxn modelId="{5F223F9C-9EAD-4AC9-A55D-CC289BB7B634}" type="presParOf" srcId="{9A16C679-07CC-4CD7-9FB8-F54B740AE450}" destId="{B15E5499-769B-4151-86A7-14EFCDBBFA66}" srcOrd="1" destOrd="0" presId="urn:microsoft.com/office/officeart/2008/layout/LinedList"/>
    <dgm:cxn modelId="{97E7F9A7-8E7E-4FCC-8129-EFA70E88141F}" type="presParOf" srcId="{C144393C-C46A-407D-B9BB-663670DC4BDB}" destId="{798D88C6-029A-49EC-8183-52641C62F865}" srcOrd="8" destOrd="0" presId="urn:microsoft.com/office/officeart/2008/layout/LinedList"/>
    <dgm:cxn modelId="{2534F800-77C9-449D-959F-C8E7F1C4929A}" type="presParOf" srcId="{C144393C-C46A-407D-B9BB-663670DC4BDB}" destId="{3E84B6DB-F023-4DBE-AD11-2CF4D9D821DB}" srcOrd="9" destOrd="0" presId="urn:microsoft.com/office/officeart/2008/layout/LinedList"/>
    <dgm:cxn modelId="{0D5E635B-62D1-4AA1-9FD7-58A4C2A04DB7}" type="presParOf" srcId="{3E84B6DB-F023-4DBE-AD11-2CF4D9D821DB}" destId="{92EF64ED-2BF0-4336-94E7-6BD4DEE8798A}" srcOrd="0" destOrd="0" presId="urn:microsoft.com/office/officeart/2008/layout/LinedList"/>
    <dgm:cxn modelId="{AC019648-76F8-4EF2-9E43-51A63960913E}" type="presParOf" srcId="{3E84B6DB-F023-4DBE-AD11-2CF4D9D821DB}" destId="{0C8E4EF5-9694-4861-90F3-724155538F98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04350CD-C721-4735-9705-D59B6D1A68A8}">
      <dsp:nvSpPr>
        <dsp:cNvPr id="0" name=""/>
        <dsp:cNvSpPr/>
      </dsp:nvSpPr>
      <dsp:spPr>
        <a:xfrm>
          <a:off x="0" y="1841"/>
          <a:ext cx="8368700" cy="0"/>
        </a:xfrm>
        <a:prstGeom prst="lin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B8C2958F-9E66-4B5F-809A-F4DBDB332FCB}">
      <dsp:nvSpPr>
        <dsp:cNvPr id="0" name=""/>
        <dsp:cNvSpPr/>
      </dsp:nvSpPr>
      <dsp:spPr>
        <a:xfrm>
          <a:off x="0" y="1841"/>
          <a:ext cx="8368700" cy="1256040"/>
        </a:xfrm>
        <a:prstGeom prst="rect">
          <a:avLst/>
        </a:prstGeom>
        <a:noFill/>
        <a:ln w="6350" cap="flat" cmpd="sng" algn="ctr">
          <a:solidFill>
            <a:schemeClr val="dk1">
              <a:alpha val="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just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800" b="0" kern="1200" dirty="0">
            <a:latin typeface="TT NORMS"/>
          </a:endParaRPr>
        </a:p>
        <a:p>
          <a:pPr marL="0" lvl="0" indent="0" algn="just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b="0" kern="1200" dirty="0">
              <a:latin typeface="TT NORMS"/>
            </a:rPr>
            <a:t>Уважаемые жильцы и собственники помещений!</a:t>
          </a:r>
          <a:endParaRPr lang="en-US" sz="1800" b="0" kern="1200" dirty="0">
            <a:latin typeface="TT NORMS"/>
          </a:endParaRPr>
        </a:p>
      </dsp:txBody>
      <dsp:txXfrm>
        <a:off x="0" y="1841"/>
        <a:ext cx="8368700" cy="1256040"/>
      </dsp:txXfrm>
    </dsp:sp>
    <dsp:sp modelId="{04F1AB7A-51AC-4BB2-A833-018B916208B8}">
      <dsp:nvSpPr>
        <dsp:cNvPr id="0" name=""/>
        <dsp:cNvSpPr/>
      </dsp:nvSpPr>
      <dsp:spPr>
        <a:xfrm>
          <a:off x="0" y="1257882"/>
          <a:ext cx="8368700" cy="0"/>
        </a:xfrm>
        <a:prstGeom prst="lin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F79AAB72-DFF1-4DF2-8AE3-3C0873F907D9}">
      <dsp:nvSpPr>
        <dsp:cNvPr id="0" name=""/>
        <dsp:cNvSpPr/>
      </dsp:nvSpPr>
      <dsp:spPr>
        <a:xfrm>
          <a:off x="0" y="1257882"/>
          <a:ext cx="8368700" cy="1256040"/>
        </a:xfrm>
        <a:prstGeom prst="rect">
          <a:avLst/>
        </a:prstGeom>
        <a:noFill/>
        <a:ln w="6350" cap="flat" cmpd="sng" algn="ctr">
          <a:solidFill>
            <a:schemeClr val="dk1">
              <a:alpha val="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just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800" kern="1200" dirty="0">
            <a:latin typeface="TT NORMS"/>
          </a:endParaRPr>
        </a:p>
        <a:p>
          <a:pPr marL="0" lvl="0" indent="0" algn="just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kern="1200" dirty="0">
              <a:latin typeface="TT NORMS"/>
            </a:rPr>
            <a:t>Мы подготовили для вас краткий отчет о выполненных Управляющей компанией работах в ЖК Воробьев дом за февраль 2023 года.</a:t>
          </a:r>
          <a:endParaRPr lang="en-US" sz="1800" kern="1200" dirty="0">
            <a:latin typeface="TT NORMS"/>
          </a:endParaRPr>
        </a:p>
      </dsp:txBody>
      <dsp:txXfrm>
        <a:off x="0" y="1257882"/>
        <a:ext cx="8368700" cy="1256040"/>
      </dsp:txXfrm>
    </dsp:sp>
    <dsp:sp modelId="{45175098-19C2-451B-8C33-49123F36D70C}">
      <dsp:nvSpPr>
        <dsp:cNvPr id="0" name=""/>
        <dsp:cNvSpPr/>
      </dsp:nvSpPr>
      <dsp:spPr>
        <a:xfrm>
          <a:off x="0" y="2513922"/>
          <a:ext cx="8368700" cy="0"/>
        </a:xfrm>
        <a:prstGeom prst="lin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FD974A81-403A-4BE9-B2FD-914914CC89CE}">
      <dsp:nvSpPr>
        <dsp:cNvPr id="0" name=""/>
        <dsp:cNvSpPr/>
      </dsp:nvSpPr>
      <dsp:spPr>
        <a:xfrm>
          <a:off x="0" y="2513922"/>
          <a:ext cx="8368700" cy="1256040"/>
        </a:xfrm>
        <a:prstGeom prst="rect">
          <a:avLst/>
        </a:prstGeom>
        <a:noFill/>
        <a:ln w="6350" cap="flat" cmpd="sng" algn="ctr">
          <a:solidFill>
            <a:schemeClr val="dk1">
              <a:alpha val="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just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kern="1200" dirty="0">
              <a:latin typeface="TT NORMS"/>
            </a:rPr>
            <a:t>Ваши пожелания и предложения по обслуживанию ЖК просим направлять: </a:t>
          </a:r>
          <a:endParaRPr lang="en-GB" sz="1800" kern="1200" dirty="0">
            <a:latin typeface="TT NORMS"/>
          </a:endParaRPr>
        </a:p>
        <a:p>
          <a:pPr marL="0" lvl="0" indent="0" algn="just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kern="1200" dirty="0">
              <a:latin typeface="TT NORMS"/>
            </a:rPr>
            <a:t>на почту </a:t>
          </a:r>
          <a:r>
            <a:rPr lang="en-US" sz="1800" kern="1200" dirty="0">
              <a:latin typeface="TT NORMS"/>
              <a:hlinkClick xmlns:r="http://schemas.openxmlformats.org/officeDocument/2006/relationships" r:id="rId1"/>
            </a:rPr>
            <a:t>info@uk-vd.ru</a:t>
          </a:r>
          <a:r>
            <a:rPr lang="ru-RU" sz="1800" kern="1200" dirty="0">
              <a:latin typeface="TT NORMS"/>
            </a:rPr>
            <a:t>, по телефону + 7 (495) 940-55-55 или через мобильное приложение «</a:t>
          </a:r>
          <a:r>
            <a:rPr lang="ru-RU" sz="1800" kern="1200" dirty="0" err="1">
              <a:latin typeface="TT NORMS"/>
            </a:rPr>
            <a:t>Домиленд</a:t>
          </a:r>
          <a:r>
            <a:rPr lang="ru-RU" sz="1800" kern="1200" dirty="0">
              <a:latin typeface="TT NORMS"/>
            </a:rPr>
            <a:t>».</a:t>
          </a:r>
        </a:p>
        <a:p>
          <a:pPr marL="0" lvl="0" indent="0" algn="just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800" kern="1200" dirty="0">
            <a:latin typeface="TT NORMS"/>
          </a:endParaRPr>
        </a:p>
        <a:p>
          <a:pPr marL="0" lvl="0" indent="0" algn="just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800" kern="1200" dirty="0">
            <a:latin typeface="TT NORMS"/>
          </a:endParaRPr>
        </a:p>
        <a:p>
          <a:pPr marL="0" lvl="0" indent="0" algn="just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kern="1200" dirty="0">
              <a:latin typeface="TT NORMS"/>
            </a:rPr>
            <a:t>С заботой о вас,</a:t>
          </a:r>
        </a:p>
        <a:p>
          <a:pPr marL="0" lvl="0" indent="0" algn="just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kern="1200" dirty="0">
              <a:latin typeface="TT NORMS"/>
            </a:rPr>
            <a:t>УК Воробьев дом</a:t>
          </a:r>
        </a:p>
      </dsp:txBody>
      <dsp:txXfrm>
        <a:off x="0" y="2513922"/>
        <a:ext cx="8368700" cy="125604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CCAFAA5-417D-48AB-8C7F-AD439BF2D4A5}">
      <dsp:nvSpPr>
        <dsp:cNvPr id="0" name=""/>
        <dsp:cNvSpPr/>
      </dsp:nvSpPr>
      <dsp:spPr>
        <a:xfrm>
          <a:off x="0" y="597"/>
          <a:ext cx="8369779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146C8449-D2BE-4E08-AAF4-FD91DE3553FF}">
      <dsp:nvSpPr>
        <dsp:cNvPr id="0" name=""/>
        <dsp:cNvSpPr/>
      </dsp:nvSpPr>
      <dsp:spPr>
        <a:xfrm>
          <a:off x="0" y="597"/>
          <a:ext cx="8369779" cy="97873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ClrTx/>
            <a:buSzTx/>
            <a:buFontTx/>
            <a:buNone/>
          </a:pPr>
          <a:r>
            <a:rPr lang="ru-RU" sz="1900" kern="1200" dirty="0">
              <a:latin typeface="TT NORMS"/>
            </a:rPr>
            <a:t>Переварка проблемных участков системы водоснабжения</a:t>
          </a:r>
        </a:p>
      </dsp:txBody>
      <dsp:txXfrm>
        <a:off x="0" y="597"/>
        <a:ext cx="8369779" cy="978738"/>
      </dsp:txXfrm>
    </dsp:sp>
    <dsp:sp modelId="{724BFBC3-3A3A-4B91-A222-22E9C2E584E3}">
      <dsp:nvSpPr>
        <dsp:cNvPr id="0" name=""/>
        <dsp:cNvSpPr/>
      </dsp:nvSpPr>
      <dsp:spPr>
        <a:xfrm>
          <a:off x="0" y="979336"/>
          <a:ext cx="8369779" cy="0"/>
        </a:xfrm>
        <a:prstGeom prst="line">
          <a:avLst/>
        </a:prstGeom>
        <a:solidFill>
          <a:schemeClr val="accent2">
            <a:hueOff val="-363841"/>
            <a:satOff val="-20982"/>
            <a:lumOff val="2157"/>
            <a:alphaOff val="0"/>
          </a:schemeClr>
        </a:solidFill>
        <a:ln w="12700" cap="flat" cmpd="sng" algn="ctr">
          <a:solidFill>
            <a:schemeClr val="accent2">
              <a:hueOff val="-363841"/>
              <a:satOff val="-20982"/>
              <a:lumOff val="2157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0EB28CC6-0FF2-43A3-82B6-BA137C835355}">
      <dsp:nvSpPr>
        <dsp:cNvPr id="0" name=""/>
        <dsp:cNvSpPr/>
      </dsp:nvSpPr>
      <dsp:spPr>
        <a:xfrm>
          <a:off x="0" y="979336"/>
          <a:ext cx="8369779" cy="97873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ClrTx/>
            <a:buSzTx/>
            <a:buFontTx/>
            <a:buNone/>
          </a:pPr>
          <a:r>
            <a:rPr lang="ru-RU" sz="1900" kern="1200" dirty="0">
              <a:latin typeface="TT NORMS"/>
            </a:rPr>
            <a:t>Настройка и коррекция программного обеспечения системы видеонаблюдения</a:t>
          </a:r>
        </a:p>
      </dsp:txBody>
      <dsp:txXfrm>
        <a:off x="0" y="979336"/>
        <a:ext cx="8369779" cy="978738"/>
      </dsp:txXfrm>
    </dsp:sp>
    <dsp:sp modelId="{A0F83297-0165-4660-9FD0-AA46264FE70F}">
      <dsp:nvSpPr>
        <dsp:cNvPr id="0" name=""/>
        <dsp:cNvSpPr/>
      </dsp:nvSpPr>
      <dsp:spPr>
        <a:xfrm>
          <a:off x="0" y="1958075"/>
          <a:ext cx="8369779" cy="0"/>
        </a:xfrm>
        <a:prstGeom prst="line">
          <a:avLst/>
        </a:prstGeom>
        <a:solidFill>
          <a:schemeClr val="accent2">
            <a:hueOff val="-727682"/>
            <a:satOff val="-41964"/>
            <a:lumOff val="4314"/>
            <a:alphaOff val="0"/>
          </a:schemeClr>
        </a:solidFill>
        <a:ln w="12700" cap="flat" cmpd="sng" algn="ctr">
          <a:solidFill>
            <a:schemeClr val="accent2">
              <a:hueOff val="-727682"/>
              <a:satOff val="-41964"/>
              <a:lumOff val="4314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2056169F-CC20-45DA-89E0-BA17D7A2F31A}">
      <dsp:nvSpPr>
        <dsp:cNvPr id="0" name=""/>
        <dsp:cNvSpPr/>
      </dsp:nvSpPr>
      <dsp:spPr>
        <a:xfrm>
          <a:off x="0" y="1958075"/>
          <a:ext cx="8369779" cy="97873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ClrTx/>
            <a:buSzTx/>
            <a:buFontTx/>
            <a:buNone/>
          </a:pPr>
          <a:r>
            <a:rPr lang="ru-RU" sz="1900" kern="1200" dirty="0">
              <a:latin typeface="TT NORMS"/>
            </a:rPr>
            <a:t>Настройка и коррекция программного обеспечения приточной вытяжной системы вентиляции</a:t>
          </a:r>
        </a:p>
      </dsp:txBody>
      <dsp:txXfrm>
        <a:off x="0" y="1958075"/>
        <a:ext cx="8369779" cy="978738"/>
      </dsp:txXfrm>
    </dsp:sp>
    <dsp:sp modelId="{EA86E359-A38F-403A-AE17-A71A89A47219}">
      <dsp:nvSpPr>
        <dsp:cNvPr id="0" name=""/>
        <dsp:cNvSpPr/>
      </dsp:nvSpPr>
      <dsp:spPr>
        <a:xfrm>
          <a:off x="0" y="2936814"/>
          <a:ext cx="8369779" cy="0"/>
        </a:xfrm>
        <a:prstGeom prst="line">
          <a:avLst/>
        </a:prstGeom>
        <a:solidFill>
          <a:schemeClr val="accent2">
            <a:hueOff val="-1091522"/>
            <a:satOff val="-62946"/>
            <a:lumOff val="6471"/>
            <a:alphaOff val="0"/>
          </a:schemeClr>
        </a:solidFill>
        <a:ln w="12700" cap="flat" cmpd="sng" algn="ctr">
          <a:solidFill>
            <a:schemeClr val="accent2">
              <a:hueOff val="-1091522"/>
              <a:satOff val="-62946"/>
              <a:lumOff val="6471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5F524C55-34AC-458B-A813-7153EAC828AE}">
      <dsp:nvSpPr>
        <dsp:cNvPr id="0" name=""/>
        <dsp:cNvSpPr/>
      </dsp:nvSpPr>
      <dsp:spPr>
        <a:xfrm>
          <a:off x="0" y="2936814"/>
          <a:ext cx="8369779" cy="97873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900" kern="1200" dirty="0">
              <a:latin typeface="TT NORMS"/>
            </a:rPr>
            <a:t>Обследование и замена ламп внутреннего освещения и аварийного освещения</a:t>
          </a:r>
        </a:p>
      </dsp:txBody>
      <dsp:txXfrm>
        <a:off x="0" y="2936814"/>
        <a:ext cx="8369779" cy="978738"/>
      </dsp:txXfrm>
    </dsp:sp>
    <dsp:sp modelId="{798D88C6-029A-49EC-8183-52641C62F865}">
      <dsp:nvSpPr>
        <dsp:cNvPr id="0" name=""/>
        <dsp:cNvSpPr/>
      </dsp:nvSpPr>
      <dsp:spPr>
        <a:xfrm>
          <a:off x="0" y="3915553"/>
          <a:ext cx="8369779" cy="0"/>
        </a:xfrm>
        <a:prstGeom prst="line">
          <a:avLst/>
        </a:prstGeom>
        <a:solidFill>
          <a:schemeClr val="accent2">
            <a:hueOff val="-1455363"/>
            <a:satOff val="-83928"/>
            <a:lumOff val="8628"/>
            <a:alphaOff val="0"/>
          </a:schemeClr>
        </a:solidFill>
        <a:ln w="12700" cap="flat" cmpd="sng" algn="ctr">
          <a:solidFill>
            <a:schemeClr val="accent2">
              <a:hueOff val="-1455363"/>
              <a:satOff val="-83928"/>
              <a:lumOff val="8628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92EF64ED-2BF0-4336-94E7-6BD4DEE8798A}">
      <dsp:nvSpPr>
        <dsp:cNvPr id="0" name=""/>
        <dsp:cNvSpPr/>
      </dsp:nvSpPr>
      <dsp:spPr>
        <a:xfrm>
          <a:off x="0" y="3915553"/>
          <a:ext cx="8369779" cy="97873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t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ClrTx/>
            <a:buSzTx/>
            <a:buFontTx/>
            <a:buNone/>
          </a:pPr>
          <a:r>
            <a:rPr lang="ru-RU" sz="1900" kern="1200">
              <a:latin typeface="TT NORMS"/>
              <a:cs typeface="Times New Roman" panose="02020603050405020304" pitchFamily="18" charset="0"/>
            </a:rPr>
            <a:t>Проверка веса заряда огнетушителей  (взвешиванием)</a:t>
          </a:r>
          <a:endParaRPr lang="ru-RU" sz="1900" kern="1200" dirty="0">
            <a:latin typeface="TT NORMS"/>
          </a:endParaRPr>
        </a:p>
      </dsp:txBody>
      <dsp:txXfrm>
        <a:off x="0" y="3915553"/>
        <a:ext cx="8369779" cy="97873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/>
              <a:t>10.03.2023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10799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/>
              <a:t>10.03.2023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657274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/>
              <a:t>10.03.2023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122617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/>
              <a:t>10.03.2023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037117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/>
              <a:t>10.03.2023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763698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/>
              <a:t>10.03.2023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257622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/>
              <a:t>10.03.2023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80027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/>
              <a:t>10.03.2023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953355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/>
              <a:t>10.03.2023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887541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/>
              <a:t>10.03.2023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656952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/>
              <a:t>10.03.2023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341692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FFB779-270B-4192-84BA-A697F48306DC}" type="datetimeFigureOut">
              <a:rPr lang="ru-RU" smtClean="0"/>
              <a:t>10.03.2023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5DC19C-03DA-4066-9FF7-D0BF1BC6D6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549794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2.png"/><Relationship Id="rId7" Type="http://schemas.openxmlformats.org/officeDocument/2006/relationships/diagramColors" Target="../diagrams/colors1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7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image" Target="../media/image2.png"/><Relationship Id="rId7" Type="http://schemas.openxmlformats.org/officeDocument/2006/relationships/image" Target="../media/image11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11" Type="http://schemas.openxmlformats.org/officeDocument/2006/relationships/image" Target="../media/image15.jpeg"/><Relationship Id="rId5" Type="http://schemas.openxmlformats.org/officeDocument/2006/relationships/image" Target="../media/image9.jpeg"/><Relationship Id="rId10" Type="http://schemas.openxmlformats.org/officeDocument/2006/relationships/image" Target="../media/image14.jpeg"/><Relationship Id="rId4" Type="http://schemas.openxmlformats.org/officeDocument/2006/relationships/image" Target="../media/image8.jpeg"/><Relationship Id="rId9" Type="http://schemas.openxmlformats.org/officeDocument/2006/relationships/image" Target="../media/image1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jpeg"/><Relationship Id="rId5" Type="http://schemas.openxmlformats.org/officeDocument/2006/relationships/image" Target="../media/image22.JPG"/><Relationship Id="rId4" Type="http://schemas.openxmlformats.org/officeDocument/2006/relationships/image" Target="../media/image21.JPG"/></Relationships>
</file>

<file path=ppt/slides/_rels/slide8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2.png"/><Relationship Id="rId7" Type="http://schemas.openxmlformats.org/officeDocument/2006/relationships/diagramColors" Target="../diagrams/colors2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4">
            <a:extLst>
              <a:ext uri="{FF2B5EF4-FFF2-40B4-BE49-F238E27FC236}">
                <a16:creationId xmlns:a16="http://schemas.microsoft.com/office/drawing/2014/main" id="{BAF6CDDF-3478-4257-8525-D23E8860EC3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921" t="-220" r="-3025" b="94"/>
          <a:stretch/>
        </p:blipFill>
        <p:spPr>
          <a:xfrm>
            <a:off x="0" y="0"/>
            <a:ext cx="9442049" cy="6861358"/>
          </a:xfrm>
          <a:prstGeom prst="rect">
            <a:avLst/>
          </a:prstGeom>
        </p:spPr>
      </p:pic>
      <p:sp>
        <p:nvSpPr>
          <p:cNvPr id="6" name="Заголовок 1">
            <a:extLst>
              <a:ext uri="{FF2B5EF4-FFF2-40B4-BE49-F238E27FC236}">
                <a16:creationId xmlns:a16="http://schemas.microsoft.com/office/drawing/2014/main" id="{A7BD990B-C49F-418A-8A51-AFA10CA628E2}"/>
              </a:ext>
            </a:extLst>
          </p:cNvPr>
          <p:cNvSpPr txBox="1">
            <a:spLocks/>
          </p:cNvSpPr>
          <p:nvPr/>
        </p:nvSpPr>
        <p:spPr>
          <a:xfrm>
            <a:off x="353682" y="2691951"/>
            <a:ext cx="3840911" cy="1222046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00000"/>
              </a:lnSpc>
            </a:pPr>
            <a:r>
              <a:rPr lang="ru-RU" sz="2900" b="1" dirty="0">
                <a:solidFill>
                  <a:srgbClr val="703C1D"/>
                </a:solidFill>
                <a:latin typeface="TT NORMS"/>
                <a:cs typeface="Calibri Light"/>
              </a:rPr>
              <a:t>Отчёт о проведённых работах в ЖК Воробьев дом</a:t>
            </a:r>
            <a:endParaRPr lang="ru-RU" sz="2900" b="1" dirty="0">
              <a:solidFill>
                <a:srgbClr val="703C1D"/>
              </a:solidFill>
              <a:latin typeface="TT NORMS"/>
            </a:endParaRPr>
          </a:p>
        </p:txBody>
      </p:sp>
      <p:pic>
        <p:nvPicPr>
          <p:cNvPr id="7" name="Рисунок 7">
            <a:extLst>
              <a:ext uri="{FF2B5EF4-FFF2-40B4-BE49-F238E27FC236}">
                <a16:creationId xmlns:a16="http://schemas.microsoft.com/office/drawing/2014/main" id="{C636EDDD-8D52-454C-B97F-F63F1621A27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3683" y="6174200"/>
            <a:ext cx="1966823" cy="410067"/>
          </a:xfrm>
          <a:prstGeom prst="rect">
            <a:avLst/>
          </a:prstGeom>
        </p:spPr>
      </p:pic>
      <p:sp>
        <p:nvSpPr>
          <p:cNvPr id="8" name="Заголовок 1">
            <a:extLst>
              <a:ext uri="{FF2B5EF4-FFF2-40B4-BE49-F238E27FC236}">
                <a16:creationId xmlns:a16="http://schemas.microsoft.com/office/drawing/2014/main" id="{D34D88D7-CD38-4DA9-B1BD-44543BCD63FB}"/>
              </a:ext>
            </a:extLst>
          </p:cNvPr>
          <p:cNvSpPr txBox="1">
            <a:spLocks/>
          </p:cNvSpPr>
          <p:nvPr/>
        </p:nvSpPr>
        <p:spPr>
          <a:xfrm>
            <a:off x="353683" y="3913997"/>
            <a:ext cx="3840911" cy="333526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00000"/>
              </a:lnSpc>
            </a:pPr>
            <a:r>
              <a:rPr lang="ru-RU" sz="1800" dirty="0">
                <a:solidFill>
                  <a:srgbClr val="703C1D"/>
                </a:solidFill>
                <a:latin typeface="TT NORMS"/>
                <a:cs typeface="Calibri Light"/>
              </a:rPr>
              <a:t>Февраль 2023 года</a:t>
            </a:r>
            <a:endParaRPr lang="ru-RU" sz="1800" dirty="0">
              <a:latin typeface="TT NORMS"/>
              <a:cs typeface="Calibri Light"/>
            </a:endParaRPr>
          </a:p>
        </p:txBody>
      </p:sp>
    </p:spTree>
    <p:extLst>
      <p:ext uri="{BB962C8B-B14F-4D97-AF65-F5344CB8AC3E}">
        <p14:creationId xmlns:p14="http://schemas.microsoft.com/office/powerpoint/2010/main" val="135165157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4">
            <a:extLst>
              <a:ext uri="{FF2B5EF4-FFF2-40B4-BE49-F238E27FC236}">
                <a16:creationId xmlns:a16="http://schemas.microsoft.com/office/drawing/2014/main" id="{4D4FBF09-BABB-4BF3-A3D3-E343E3430A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194268"/>
            <a:ext cx="9144000" cy="663230"/>
          </a:xfrm>
          <a:prstGeom prst="rect">
            <a:avLst/>
          </a:prstGeom>
        </p:spPr>
      </p:pic>
      <p:sp>
        <p:nvSpPr>
          <p:cNvPr id="8" name="Заголовок 1">
            <a:extLst>
              <a:ext uri="{FF2B5EF4-FFF2-40B4-BE49-F238E27FC236}">
                <a16:creationId xmlns:a16="http://schemas.microsoft.com/office/drawing/2014/main" id="{01A0FD06-33DD-4C9D-817C-F2066D0882AD}"/>
              </a:ext>
            </a:extLst>
          </p:cNvPr>
          <p:cNvSpPr txBox="1">
            <a:spLocks/>
          </p:cNvSpPr>
          <p:nvPr/>
        </p:nvSpPr>
        <p:spPr>
          <a:xfrm>
            <a:off x="396000" y="139473"/>
            <a:ext cx="8369778" cy="59231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00000"/>
              </a:lnSpc>
            </a:pPr>
            <a:r>
              <a:rPr lang="ru-RU" sz="2300" b="1" dirty="0">
                <a:solidFill>
                  <a:srgbClr val="D8843B"/>
                </a:solidFill>
                <a:latin typeface="TT NORMS"/>
                <a:cs typeface="Calibri Light"/>
              </a:rPr>
              <a:t>Работа с заявками</a:t>
            </a:r>
          </a:p>
        </p:txBody>
      </p:sp>
      <p:pic>
        <p:nvPicPr>
          <p:cNvPr id="11" name="Рисунок 7">
            <a:extLst>
              <a:ext uri="{FF2B5EF4-FFF2-40B4-BE49-F238E27FC236}">
                <a16:creationId xmlns:a16="http://schemas.microsoft.com/office/drawing/2014/main" id="{EA724768-45EA-47FB-9F92-CEBB49D48D2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37230" y="230600"/>
            <a:ext cx="1966823" cy="410067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5E607505-D166-436D-960C-41BEBE600F0B}"/>
              </a:ext>
            </a:extLst>
          </p:cNvPr>
          <p:cNvSpPr txBox="1"/>
          <p:nvPr/>
        </p:nvSpPr>
        <p:spPr>
          <a:xfrm>
            <a:off x="276447" y="1805974"/>
            <a:ext cx="765544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Clr>
                <a:srgbClr val="703C1D"/>
              </a:buClr>
              <a:buFont typeface="Wingdings" panose="05000000000000000000" pitchFamily="2" charset="2"/>
              <a:buChar char="ü"/>
            </a:pPr>
            <a:r>
              <a:rPr lang="ru-RU" dirty="0">
                <a:latin typeface="TT NORMS"/>
              </a:rPr>
              <a:t>За февраль 2023 года выполнили 411 заявок через систему «</a:t>
            </a:r>
            <a:r>
              <a:rPr lang="ru-RU" dirty="0" err="1">
                <a:latin typeface="TT NORMS"/>
              </a:rPr>
              <a:t>Домиленд</a:t>
            </a:r>
            <a:r>
              <a:rPr lang="ru-RU" dirty="0">
                <a:latin typeface="TT NORMS"/>
              </a:rPr>
              <a:t>»</a:t>
            </a:r>
          </a:p>
        </p:txBody>
      </p:sp>
      <p:graphicFrame>
        <p:nvGraphicFramePr>
          <p:cNvPr id="2" name="Таблица 10">
            <a:extLst>
              <a:ext uri="{FF2B5EF4-FFF2-40B4-BE49-F238E27FC236}">
                <a16:creationId xmlns:a16="http://schemas.microsoft.com/office/drawing/2014/main" id="{5F80DDCA-9A71-7C09-D569-A292419C38B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31236226"/>
              </p:ext>
            </p:extLst>
          </p:nvPr>
        </p:nvGraphicFramePr>
        <p:xfrm>
          <a:off x="396000" y="2328574"/>
          <a:ext cx="8193363" cy="201116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31121">
                  <a:extLst>
                    <a:ext uri="{9D8B030D-6E8A-4147-A177-3AD203B41FA5}">
                      <a16:colId xmlns:a16="http://schemas.microsoft.com/office/drawing/2014/main" val="3372706912"/>
                    </a:ext>
                  </a:extLst>
                </a:gridCol>
                <a:gridCol w="2731121">
                  <a:extLst>
                    <a:ext uri="{9D8B030D-6E8A-4147-A177-3AD203B41FA5}">
                      <a16:colId xmlns:a16="http://schemas.microsoft.com/office/drawing/2014/main" val="1373081755"/>
                    </a:ext>
                  </a:extLst>
                </a:gridCol>
                <a:gridCol w="2731121">
                  <a:extLst>
                    <a:ext uri="{9D8B030D-6E8A-4147-A177-3AD203B41FA5}">
                      <a16:colId xmlns:a16="http://schemas.microsoft.com/office/drawing/2014/main" val="3146047628"/>
                    </a:ext>
                  </a:extLst>
                </a:gridCol>
              </a:tblGrid>
              <a:tr h="441598">
                <a:tc>
                  <a:txBody>
                    <a:bodyPr/>
                    <a:lstStyle/>
                    <a:p>
                      <a:pPr algn="ctr"/>
                      <a:r>
                        <a:rPr lang="ru-RU" sz="1800" b="0" dirty="0">
                          <a:solidFill>
                            <a:schemeClr val="bg1"/>
                          </a:solidFill>
                          <a:latin typeface="TT NORMS"/>
                        </a:rPr>
                        <a:t>Тип заявки</a:t>
                      </a:r>
                    </a:p>
                  </a:txBody>
                  <a:tcPr anchor="ctr">
                    <a:solidFill>
                      <a:srgbClr val="703C1D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800" b="0" dirty="0">
                          <a:solidFill>
                            <a:schemeClr val="bg1"/>
                          </a:solidFill>
                          <a:latin typeface="TT NORMS"/>
                        </a:rPr>
                        <a:t>2022</a:t>
                      </a:r>
                      <a:r>
                        <a:rPr lang="ru-RU" sz="1800" b="0" dirty="0">
                          <a:solidFill>
                            <a:schemeClr val="bg1"/>
                          </a:solidFill>
                          <a:latin typeface="TT NORMS"/>
                        </a:rPr>
                        <a:t> год</a:t>
                      </a:r>
                    </a:p>
                  </a:txBody>
                  <a:tcPr anchor="ctr">
                    <a:solidFill>
                      <a:srgbClr val="703C1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0" dirty="0">
                          <a:solidFill>
                            <a:schemeClr val="bg1"/>
                          </a:solidFill>
                          <a:latin typeface="TT NORMS"/>
                        </a:rPr>
                        <a:t>в т. ч. октябрь 2022 года</a:t>
                      </a:r>
                    </a:p>
                  </a:txBody>
                  <a:tcPr anchor="ctr">
                    <a:solidFill>
                      <a:srgbClr val="703C1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88327827"/>
                  </a:ext>
                </a:extLst>
              </a:tr>
              <a:tr h="441598">
                <a:tc>
                  <a:txBody>
                    <a:bodyPr/>
                    <a:lstStyle/>
                    <a:p>
                      <a:r>
                        <a:rPr lang="ru-RU" sz="1800" dirty="0">
                          <a:solidFill>
                            <a:schemeClr val="tx1"/>
                          </a:solidFill>
                          <a:latin typeface="TT NORMS"/>
                        </a:rPr>
                        <a:t>Пропуск</a:t>
                      </a:r>
                    </a:p>
                  </a:txBody>
                  <a:tcPr anchor="ctr">
                    <a:solidFill>
                      <a:srgbClr val="703C1D">
                        <a:alpha val="31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T NORMS"/>
                        </a:rPr>
                        <a:t>724</a:t>
                      </a:r>
                    </a:p>
                  </a:txBody>
                  <a:tcPr marL="0" marR="0" marT="0" marB="0" anchor="ctr">
                    <a:solidFill>
                      <a:srgbClr val="703C1D">
                        <a:alpha val="31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T NORMS"/>
                        </a:rPr>
                        <a:t>38</a:t>
                      </a:r>
                    </a:p>
                  </a:txBody>
                  <a:tcPr marL="0" marR="0" marT="0" marB="0" anchor="ctr">
                    <a:solidFill>
                      <a:srgbClr val="703C1D">
                        <a:alpha val="31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54606848"/>
                  </a:ext>
                </a:extLst>
              </a:tr>
              <a:tr h="762210">
                <a:tc>
                  <a:txBody>
                    <a:bodyPr/>
                    <a:lstStyle/>
                    <a:p>
                      <a:r>
                        <a:rPr lang="ru-RU" sz="1800" b="0" dirty="0">
                          <a:solidFill>
                            <a:schemeClr val="tx1"/>
                          </a:solidFill>
                          <a:latin typeface="TT NORMS"/>
                        </a:rPr>
                        <a:t>Диспетчерская служба (в т. ч. аварийные заявки)</a:t>
                      </a:r>
                    </a:p>
                  </a:txBody>
                  <a:tcPr anchor="ctr">
                    <a:solidFill>
                      <a:srgbClr val="703C1D">
                        <a:alpha val="31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T NORMS"/>
                        </a:rPr>
                        <a:t>63</a:t>
                      </a:r>
                    </a:p>
                  </a:txBody>
                  <a:tcPr marL="0" marR="0" marT="0" marB="0" anchor="ctr">
                    <a:solidFill>
                      <a:srgbClr val="703C1D">
                        <a:alpha val="31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T NORMS"/>
                        </a:rPr>
                        <a:t>28</a:t>
                      </a:r>
                    </a:p>
                  </a:txBody>
                  <a:tcPr marL="0" marR="0" marT="0" marB="0" anchor="ctr">
                    <a:solidFill>
                      <a:srgbClr val="703C1D">
                        <a:alpha val="31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3383539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ru-RU" sz="1800" b="1" dirty="0">
                          <a:solidFill>
                            <a:schemeClr val="tx1"/>
                          </a:solidFill>
                          <a:latin typeface="TT NORMS"/>
                        </a:rPr>
                        <a:t>Всего</a:t>
                      </a:r>
                    </a:p>
                  </a:txBody>
                  <a:tcPr anchor="ctr">
                    <a:solidFill>
                      <a:srgbClr val="703C1D">
                        <a:alpha val="31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T NORMS"/>
                        </a:rPr>
                        <a:t>787</a:t>
                      </a:r>
                    </a:p>
                  </a:txBody>
                  <a:tcPr marL="0" marR="0" marT="0" marB="0" anchor="ctr">
                    <a:solidFill>
                      <a:srgbClr val="703C1D">
                        <a:alpha val="31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T NORMS"/>
                        </a:rPr>
                        <a:t>411</a:t>
                      </a:r>
                    </a:p>
                  </a:txBody>
                  <a:tcPr marL="0" marR="0" marT="0" marB="0" anchor="ctr">
                    <a:solidFill>
                      <a:srgbClr val="703C1D">
                        <a:alpha val="31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4355644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1911686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4">
            <a:extLst>
              <a:ext uri="{FF2B5EF4-FFF2-40B4-BE49-F238E27FC236}">
                <a16:creationId xmlns:a16="http://schemas.microsoft.com/office/drawing/2014/main" id="{4D4FBF09-BABB-4BF3-A3D3-E343E3430A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194268"/>
            <a:ext cx="9144000" cy="663230"/>
          </a:xfrm>
          <a:prstGeom prst="rect">
            <a:avLst/>
          </a:prstGeom>
        </p:spPr>
      </p:pic>
      <p:sp>
        <p:nvSpPr>
          <p:cNvPr id="8" name="Заголовок 1">
            <a:extLst>
              <a:ext uri="{FF2B5EF4-FFF2-40B4-BE49-F238E27FC236}">
                <a16:creationId xmlns:a16="http://schemas.microsoft.com/office/drawing/2014/main" id="{01A0FD06-33DD-4C9D-817C-F2066D0882AD}"/>
              </a:ext>
            </a:extLst>
          </p:cNvPr>
          <p:cNvSpPr txBox="1">
            <a:spLocks/>
          </p:cNvSpPr>
          <p:nvPr/>
        </p:nvSpPr>
        <p:spPr>
          <a:xfrm>
            <a:off x="396000" y="139473"/>
            <a:ext cx="8369778" cy="59231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00000"/>
              </a:lnSpc>
            </a:pPr>
            <a:r>
              <a:rPr lang="ru-RU" sz="2300" b="1" dirty="0">
                <a:solidFill>
                  <a:srgbClr val="D8843B"/>
                </a:solidFill>
                <a:latin typeface="TT NORMS"/>
                <a:cs typeface="Calibri Light"/>
              </a:rPr>
              <a:t>Аварийные заявки</a:t>
            </a:r>
          </a:p>
        </p:txBody>
      </p:sp>
      <p:pic>
        <p:nvPicPr>
          <p:cNvPr id="11" name="Рисунок 7">
            <a:extLst>
              <a:ext uri="{FF2B5EF4-FFF2-40B4-BE49-F238E27FC236}">
                <a16:creationId xmlns:a16="http://schemas.microsoft.com/office/drawing/2014/main" id="{EA724768-45EA-47FB-9F92-CEBB49D48D2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37230" y="230600"/>
            <a:ext cx="1966823" cy="410067"/>
          </a:xfrm>
          <a:prstGeom prst="rect">
            <a:avLst/>
          </a:prstGeom>
        </p:spPr>
      </p:pic>
      <p:graphicFrame>
        <p:nvGraphicFramePr>
          <p:cNvPr id="3" name="Таблица 5">
            <a:extLst>
              <a:ext uri="{FF2B5EF4-FFF2-40B4-BE49-F238E27FC236}">
                <a16:creationId xmlns:a16="http://schemas.microsoft.com/office/drawing/2014/main" id="{F0556A65-CFFC-84F9-FCE6-38479DB7FE3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75798552"/>
              </p:ext>
            </p:extLst>
          </p:nvPr>
        </p:nvGraphicFramePr>
        <p:xfrm>
          <a:off x="497720" y="1987859"/>
          <a:ext cx="8166338" cy="76723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16161">
                  <a:extLst>
                    <a:ext uri="{9D8B030D-6E8A-4147-A177-3AD203B41FA5}">
                      <a16:colId xmlns:a16="http://schemas.microsoft.com/office/drawing/2014/main" val="3337337475"/>
                    </a:ext>
                  </a:extLst>
                </a:gridCol>
                <a:gridCol w="1356298">
                  <a:extLst>
                    <a:ext uri="{9D8B030D-6E8A-4147-A177-3AD203B41FA5}">
                      <a16:colId xmlns:a16="http://schemas.microsoft.com/office/drawing/2014/main" val="236235366"/>
                    </a:ext>
                  </a:extLst>
                </a:gridCol>
                <a:gridCol w="1884539">
                  <a:extLst>
                    <a:ext uri="{9D8B030D-6E8A-4147-A177-3AD203B41FA5}">
                      <a16:colId xmlns:a16="http://schemas.microsoft.com/office/drawing/2014/main" val="1937894349"/>
                    </a:ext>
                  </a:extLst>
                </a:gridCol>
                <a:gridCol w="2041584">
                  <a:extLst>
                    <a:ext uri="{9D8B030D-6E8A-4147-A177-3AD203B41FA5}">
                      <a16:colId xmlns:a16="http://schemas.microsoft.com/office/drawing/2014/main" val="3386305063"/>
                    </a:ext>
                  </a:extLst>
                </a:gridCol>
                <a:gridCol w="1467756">
                  <a:extLst>
                    <a:ext uri="{9D8B030D-6E8A-4147-A177-3AD203B41FA5}">
                      <a16:colId xmlns:a16="http://schemas.microsoft.com/office/drawing/2014/main" val="1483655668"/>
                    </a:ext>
                  </a:extLst>
                </a:gridCol>
              </a:tblGrid>
              <a:tr h="303598">
                <a:tc>
                  <a:txBody>
                    <a:bodyPr/>
                    <a:lstStyle/>
                    <a:p>
                      <a:pPr algn="ctr"/>
                      <a:r>
                        <a:rPr lang="ru-RU" sz="1100" dirty="0">
                          <a:solidFill>
                            <a:schemeClr val="bg1"/>
                          </a:solidFill>
                          <a:latin typeface="TT NORMS"/>
                        </a:rPr>
                        <a:t>Дата и время</a:t>
                      </a:r>
                    </a:p>
                  </a:txBody>
                  <a:tcPr anchor="ctr">
                    <a:solidFill>
                      <a:srgbClr val="703C1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>
                          <a:solidFill>
                            <a:schemeClr val="bg1"/>
                          </a:solidFill>
                          <a:latin typeface="TT NORMS"/>
                        </a:rPr>
                        <a:t>Помещение</a:t>
                      </a:r>
                    </a:p>
                  </a:txBody>
                  <a:tcPr anchor="ctr">
                    <a:solidFill>
                      <a:srgbClr val="703C1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>
                          <a:solidFill>
                            <a:schemeClr val="bg1"/>
                          </a:solidFill>
                          <a:latin typeface="TT NORMS"/>
                        </a:rPr>
                        <a:t>Содержание заявки</a:t>
                      </a:r>
                    </a:p>
                  </a:txBody>
                  <a:tcPr anchor="ctr">
                    <a:solidFill>
                      <a:srgbClr val="703C1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>
                          <a:solidFill>
                            <a:schemeClr val="bg1"/>
                          </a:solidFill>
                          <a:latin typeface="TT NORMS"/>
                        </a:rPr>
                        <a:t>Принятые меры</a:t>
                      </a:r>
                    </a:p>
                  </a:txBody>
                  <a:tcPr anchor="ctr">
                    <a:solidFill>
                      <a:srgbClr val="703C1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>
                          <a:solidFill>
                            <a:schemeClr val="bg1"/>
                          </a:solidFill>
                          <a:latin typeface="TT NORMS"/>
                        </a:rPr>
                        <a:t>Выполнение заявки</a:t>
                      </a:r>
                    </a:p>
                  </a:txBody>
                  <a:tcPr anchor="ctr">
                    <a:solidFill>
                      <a:srgbClr val="703C1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94781331"/>
                  </a:ext>
                </a:extLst>
              </a:tr>
              <a:tr h="46363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T NORMS"/>
                        </a:rPr>
                        <a:t>16.02.2023 9:20</a:t>
                      </a:r>
                    </a:p>
                  </a:txBody>
                  <a:tcPr marL="9525" marR="9525" marT="9525" marB="0" anchor="ctr">
                    <a:solidFill>
                      <a:srgbClr val="703C1D">
                        <a:alpha val="31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T NORMS"/>
                        </a:rPr>
                        <a:t>221</a:t>
                      </a:r>
                    </a:p>
                  </a:txBody>
                  <a:tcPr marL="9525" marR="9525" marT="9525" marB="0" anchor="ctr">
                    <a:solidFill>
                      <a:srgbClr val="703C1D">
                        <a:alpha val="31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T NORMS"/>
                        </a:rPr>
                        <a:t>Протечка отвода полотенцесушителя</a:t>
                      </a:r>
                    </a:p>
                  </a:txBody>
                  <a:tcPr marL="9525" marR="9525" marT="9525" marB="0" anchor="ctr">
                    <a:solidFill>
                      <a:srgbClr val="703C1D">
                        <a:alpha val="31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T NORMS"/>
                        </a:rPr>
                        <a:t>Заварили отвод полотенцесушителя</a:t>
                      </a:r>
                    </a:p>
                  </a:txBody>
                  <a:tcPr marL="9525" marR="9525" marT="9525" marB="0" anchor="ctr">
                    <a:solidFill>
                      <a:srgbClr val="703C1D">
                        <a:alpha val="31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T NORMS"/>
                        </a:rPr>
                        <a:t>16.02.2023 11:40</a:t>
                      </a:r>
                    </a:p>
                  </a:txBody>
                  <a:tcPr marL="9525" marR="9525" marT="9525" marB="0" anchor="ctr">
                    <a:solidFill>
                      <a:srgbClr val="703C1D">
                        <a:alpha val="31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4060707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3063933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4">
            <a:extLst>
              <a:ext uri="{FF2B5EF4-FFF2-40B4-BE49-F238E27FC236}">
                <a16:creationId xmlns:a16="http://schemas.microsoft.com/office/drawing/2014/main" id="{4D4FBF09-BABB-4BF3-A3D3-E343E3430A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194268"/>
            <a:ext cx="9144000" cy="663230"/>
          </a:xfrm>
          <a:prstGeom prst="rect">
            <a:avLst/>
          </a:prstGeom>
        </p:spPr>
      </p:pic>
      <p:sp>
        <p:nvSpPr>
          <p:cNvPr id="8" name="Заголовок 1">
            <a:extLst>
              <a:ext uri="{FF2B5EF4-FFF2-40B4-BE49-F238E27FC236}">
                <a16:creationId xmlns:a16="http://schemas.microsoft.com/office/drawing/2014/main" id="{01A0FD06-33DD-4C9D-817C-F2066D0882AD}"/>
              </a:ext>
            </a:extLst>
          </p:cNvPr>
          <p:cNvSpPr txBox="1">
            <a:spLocks/>
          </p:cNvSpPr>
          <p:nvPr/>
        </p:nvSpPr>
        <p:spPr>
          <a:xfrm>
            <a:off x="396000" y="139473"/>
            <a:ext cx="8369778" cy="59231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00000"/>
              </a:lnSpc>
            </a:pPr>
            <a:r>
              <a:rPr lang="ru-RU" sz="2300" b="1" dirty="0">
                <a:solidFill>
                  <a:srgbClr val="D8843B"/>
                </a:solidFill>
                <a:latin typeface="TT NORMS"/>
                <a:cs typeface="Calibri Light"/>
              </a:rPr>
              <a:t>Услуги консьержей</a:t>
            </a:r>
          </a:p>
        </p:txBody>
      </p:sp>
      <p:pic>
        <p:nvPicPr>
          <p:cNvPr id="11" name="Рисунок 7">
            <a:extLst>
              <a:ext uri="{FF2B5EF4-FFF2-40B4-BE49-F238E27FC236}">
                <a16:creationId xmlns:a16="http://schemas.microsoft.com/office/drawing/2014/main" id="{EA724768-45EA-47FB-9F92-CEBB49D48D2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37230" y="230600"/>
            <a:ext cx="1966823" cy="410067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5E607505-D166-436D-960C-41BEBE600F0B}"/>
              </a:ext>
            </a:extLst>
          </p:cNvPr>
          <p:cNvSpPr txBox="1"/>
          <p:nvPr/>
        </p:nvSpPr>
        <p:spPr>
          <a:xfrm>
            <a:off x="387111" y="1315435"/>
            <a:ext cx="8143134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Clr>
                <a:srgbClr val="703C1D"/>
              </a:buClr>
              <a:buFont typeface="Wingdings" panose="05000000000000000000" pitchFamily="2" charset="2"/>
              <a:buChar char="ü"/>
            </a:pPr>
            <a:r>
              <a:rPr lang="ru-RU" dirty="0">
                <a:latin typeface="TT NORMS"/>
              </a:rPr>
              <a:t> </a:t>
            </a:r>
            <a:r>
              <a:rPr lang="ru-RU" dirty="0">
                <a:solidFill>
                  <a:schemeClr val="tx1"/>
                </a:solidFill>
                <a:latin typeface="TT NORMS"/>
              </a:rPr>
              <a:t>За истекший период консьержи стремились создать комфортные условия для жильцов ЖК Воробьев дом: оказывали помощь в принятии заказов, корреспонденции и сопровождали гостей.</a:t>
            </a:r>
          </a:p>
          <a:p>
            <a:pPr>
              <a:buClr>
                <a:srgbClr val="703C1D"/>
              </a:buClr>
            </a:pPr>
            <a:endParaRPr lang="ru-RU" dirty="0">
              <a:latin typeface="TT NORMS"/>
            </a:endParaRPr>
          </a:p>
        </p:txBody>
      </p:sp>
      <p:graphicFrame>
        <p:nvGraphicFramePr>
          <p:cNvPr id="2" name="Таблица 5">
            <a:extLst>
              <a:ext uri="{FF2B5EF4-FFF2-40B4-BE49-F238E27FC236}">
                <a16:creationId xmlns:a16="http://schemas.microsoft.com/office/drawing/2014/main" id="{1A722C66-090E-0600-BA3B-18E8F6AECAF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23440306"/>
              </p:ext>
            </p:extLst>
          </p:nvPr>
        </p:nvGraphicFramePr>
        <p:xfrm>
          <a:off x="500433" y="2600960"/>
          <a:ext cx="8143134" cy="1656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14378">
                  <a:extLst>
                    <a:ext uri="{9D8B030D-6E8A-4147-A177-3AD203B41FA5}">
                      <a16:colId xmlns:a16="http://schemas.microsoft.com/office/drawing/2014/main" val="4267155957"/>
                    </a:ext>
                  </a:extLst>
                </a:gridCol>
                <a:gridCol w="2574595">
                  <a:extLst>
                    <a:ext uri="{9D8B030D-6E8A-4147-A177-3AD203B41FA5}">
                      <a16:colId xmlns:a16="http://schemas.microsoft.com/office/drawing/2014/main" val="4135634367"/>
                    </a:ext>
                  </a:extLst>
                </a:gridCol>
                <a:gridCol w="2854161">
                  <a:extLst>
                    <a:ext uri="{9D8B030D-6E8A-4147-A177-3AD203B41FA5}">
                      <a16:colId xmlns:a16="http://schemas.microsoft.com/office/drawing/2014/main" val="999875065"/>
                    </a:ext>
                  </a:extLst>
                </a:gridCol>
              </a:tblGrid>
              <a:tr h="370840">
                <a:tc gridSpan="3">
                  <a:txBody>
                    <a:bodyPr/>
                    <a:lstStyle/>
                    <a:p>
                      <a:pPr algn="ctr"/>
                      <a:r>
                        <a:rPr lang="ru-RU" sz="1800" b="1" dirty="0">
                          <a:solidFill>
                            <a:schemeClr val="bg1"/>
                          </a:solidFill>
                          <a:latin typeface="TT NORMS"/>
                        </a:rPr>
                        <a:t>График работы: ежедневно 9:00-21:00</a:t>
                      </a:r>
                    </a:p>
                  </a:txBody>
                  <a:tcPr>
                    <a:solidFill>
                      <a:srgbClr val="703C1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467227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ru-RU" sz="1800" dirty="0">
                        <a:latin typeface="TT NORMS"/>
                      </a:endParaRPr>
                    </a:p>
                  </a:txBody>
                  <a:tcPr>
                    <a:solidFill>
                      <a:srgbClr val="703C1D">
                        <a:alpha val="31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>
                          <a:solidFill>
                            <a:schemeClr val="tx1"/>
                          </a:solidFill>
                          <a:latin typeface="TT NORMS"/>
                        </a:rPr>
                        <a:t>2023 год</a:t>
                      </a:r>
                    </a:p>
                  </a:txBody>
                  <a:tcPr>
                    <a:solidFill>
                      <a:srgbClr val="703C1D">
                        <a:alpha val="31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>
                          <a:solidFill>
                            <a:schemeClr val="tx1"/>
                          </a:solidFill>
                          <a:latin typeface="TT NORMS"/>
                        </a:rPr>
                        <a:t>в т.ч. февраль 2023 года</a:t>
                      </a:r>
                    </a:p>
                  </a:txBody>
                  <a:tcPr>
                    <a:solidFill>
                      <a:srgbClr val="703C1D">
                        <a:alpha val="31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0705829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800" b="0" dirty="0">
                          <a:latin typeface="TT NORMS"/>
                        </a:rPr>
                        <a:t>Всего выполнено заявок (сопровождение гостей, прием заказов и т.д.)</a:t>
                      </a:r>
                    </a:p>
                  </a:txBody>
                  <a:tcPr>
                    <a:solidFill>
                      <a:srgbClr val="703C1D">
                        <a:alpha val="31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T NORMS"/>
                        </a:rPr>
                        <a:t>19 702</a:t>
                      </a:r>
                    </a:p>
                  </a:txBody>
                  <a:tcPr marL="0" marR="0" marT="0" marB="0" anchor="ctr">
                    <a:solidFill>
                      <a:srgbClr val="703C1D">
                        <a:alpha val="31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T NORMS"/>
                        </a:rPr>
                        <a:t>2 060</a:t>
                      </a:r>
                    </a:p>
                  </a:txBody>
                  <a:tcPr marL="0" marR="0" marT="0" marB="0" anchor="ctr">
                    <a:solidFill>
                      <a:srgbClr val="703C1D">
                        <a:alpha val="31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0784167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7109390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4">
            <a:extLst>
              <a:ext uri="{FF2B5EF4-FFF2-40B4-BE49-F238E27FC236}">
                <a16:creationId xmlns:a16="http://schemas.microsoft.com/office/drawing/2014/main" id="{4D4FBF09-BABB-4BF3-A3D3-E343E3430A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194268"/>
            <a:ext cx="9144000" cy="663230"/>
          </a:xfrm>
          <a:prstGeom prst="rect">
            <a:avLst/>
          </a:prstGeom>
        </p:spPr>
      </p:pic>
      <p:sp>
        <p:nvSpPr>
          <p:cNvPr id="8" name="Заголовок 1">
            <a:extLst>
              <a:ext uri="{FF2B5EF4-FFF2-40B4-BE49-F238E27FC236}">
                <a16:creationId xmlns:a16="http://schemas.microsoft.com/office/drawing/2014/main" id="{01A0FD06-33DD-4C9D-817C-F2066D0882AD}"/>
              </a:ext>
            </a:extLst>
          </p:cNvPr>
          <p:cNvSpPr txBox="1">
            <a:spLocks/>
          </p:cNvSpPr>
          <p:nvPr/>
        </p:nvSpPr>
        <p:spPr>
          <a:xfrm>
            <a:off x="396000" y="139473"/>
            <a:ext cx="8369778" cy="59231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00000"/>
              </a:lnSpc>
            </a:pPr>
            <a:r>
              <a:rPr lang="ru-RU" sz="2300" b="1" dirty="0">
                <a:solidFill>
                  <a:srgbClr val="D8843B"/>
                </a:solidFill>
                <a:latin typeface="TT NORMS"/>
                <a:cs typeface="Calibri Light"/>
              </a:rPr>
              <a:t>Уборка здания и территории</a:t>
            </a:r>
          </a:p>
        </p:txBody>
      </p:sp>
      <p:pic>
        <p:nvPicPr>
          <p:cNvPr id="11" name="Рисунок 7">
            <a:extLst>
              <a:ext uri="{FF2B5EF4-FFF2-40B4-BE49-F238E27FC236}">
                <a16:creationId xmlns:a16="http://schemas.microsoft.com/office/drawing/2014/main" id="{EA724768-45EA-47FB-9F92-CEBB49D48D2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37230" y="230600"/>
            <a:ext cx="1966823" cy="410067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5E607505-D166-436D-960C-41BEBE600F0B}"/>
              </a:ext>
            </a:extLst>
          </p:cNvPr>
          <p:cNvSpPr txBox="1"/>
          <p:nvPr/>
        </p:nvSpPr>
        <p:spPr>
          <a:xfrm>
            <a:off x="276966" y="1033286"/>
            <a:ext cx="814313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ClrTx/>
              <a:buFont typeface="Wingdings" panose="05000000000000000000" pitchFamily="2" charset="2"/>
              <a:buChar char="ü"/>
            </a:pPr>
            <a:r>
              <a:rPr lang="ru-RU" dirty="0">
                <a:latin typeface="TT NORMS"/>
              </a:rPr>
              <a:t> </a:t>
            </a:r>
            <a:r>
              <a:rPr lang="ru-RU" dirty="0">
                <a:solidFill>
                  <a:schemeClr val="tx1"/>
                </a:solidFill>
                <a:latin typeface="TT NORMS"/>
              </a:rPr>
              <a:t>В феврале выполнили следующие работы (кроме ежедневных работ):</a:t>
            </a:r>
          </a:p>
        </p:txBody>
      </p:sp>
      <p:graphicFrame>
        <p:nvGraphicFramePr>
          <p:cNvPr id="9" name="Таблица 4">
            <a:extLst>
              <a:ext uri="{FF2B5EF4-FFF2-40B4-BE49-F238E27FC236}">
                <a16:creationId xmlns:a16="http://schemas.microsoft.com/office/drawing/2014/main" id="{375AFE1E-8501-4DDB-9A7F-E68CB66C347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2339527"/>
              </p:ext>
            </p:extLst>
          </p:nvPr>
        </p:nvGraphicFramePr>
        <p:xfrm>
          <a:off x="387111" y="1697962"/>
          <a:ext cx="8369778" cy="263074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53854">
                  <a:extLst>
                    <a:ext uri="{9D8B030D-6E8A-4147-A177-3AD203B41FA5}">
                      <a16:colId xmlns:a16="http://schemas.microsoft.com/office/drawing/2014/main" val="2304203828"/>
                    </a:ext>
                  </a:extLst>
                </a:gridCol>
                <a:gridCol w="4015924">
                  <a:extLst>
                    <a:ext uri="{9D8B030D-6E8A-4147-A177-3AD203B41FA5}">
                      <a16:colId xmlns:a16="http://schemas.microsoft.com/office/drawing/2014/main" val="3501880701"/>
                    </a:ext>
                  </a:extLst>
                </a:gridCol>
              </a:tblGrid>
              <a:tr h="490923">
                <a:tc>
                  <a:txBody>
                    <a:bodyPr/>
                    <a:lstStyle/>
                    <a:p>
                      <a:pPr algn="ctr"/>
                      <a:r>
                        <a:rPr lang="ru-RU" sz="1800" dirty="0">
                          <a:solidFill>
                            <a:schemeClr val="bg1"/>
                          </a:solidFill>
                          <a:latin typeface="TT NORMS"/>
                        </a:rPr>
                        <a:t>Вид уборки</a:t>
                      </a:r>
                    </a:p>
                  </a:txBody>
                  <a:tcPr anchor="ctr">
                    <a:solidFill>
                      <a:srgbClr val="703C1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>
                          <a:solidFill>
                            <a:schemeClr val="bg1"/>
                          </a:solidFill>
                          <a:latin typeface="TT NORMS"/>
                        </a:rPr>
                        <a:t>Место уборки</a:t>
                      </a:r>
                    </a:p>
                  </a:txBody>
                  <a:tcPr anchor="ctr">
                    <a:solidFill>
                      <a:srgbClr val="703C1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62007067"/>
                  </a:ext>
                </a:extLst>
              </a:tr>
              <a:tr h="749168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T NORMS"/>
                        </a:rPr>
                        <a:t>Удаление пыли из напольных конвекторов с помощью пылесоса, вестибюли подъезда</a:t>
                      </a:r>
                    </a:p>
                  </a:txBody>
                  <a:tcPr marL="9525" marR="9525" marT="9525" marB="0" anchor="ctr">
                    <a:solidFill>
                      <a:srgbClr val="703C1D">
                        <a:alpha val="31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T NORMS"/>
                        </a:rPr>
                        <a:t>Подъезд №№ 1, 2, 3</a:t>
                      </a:r>
                    </a:p>
                  </a:txBody>
                  <a:tcPr marL="9525" marR="9525" marT="9525" marB="0" anchor="ctr">
                    <a:solidFill>
                      <a:srgbClr val="703C1D">
                        <a:alpha val="31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42242110"/>
                  </a:ext>
                </a:extLst>
              </a:tr>
              <a:tr h="79273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T NORMS"/>
                        </a:rPr>
                        <a:t>Сухая протирка декоративного стеллажа и панно за стойкой ресепшн</a:t>
                      </a:r>
                    </a:p>
                    <a:p>
                      <a:pPr algn="ctr" fontAlgn="ctr"/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TT NORMS"/>
                      </a:endParaRPr>
                    </a:p>
                  </a:txBody>
                  <a:tcPr marL="9525" marR="9525" marT="9525" marB="0" anchor="ctr">
                    <a:solidFill>
                      <a:srgbClr val="703C1D">
                        <a:alpha val="31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T NORMS"/>
                        </a:rPr>
                        <a:t>Подъезд №№ 1, 3 (вестибюли)</a:t>
                      </a:r>
                    </a:p>
                  </a:txBody>
                  <a:tcPr marL="9525" marR="9525" marT="9525" marB="0" anchor="ctr">
                    <a:solidFill>
                      <a:srgbClr val="703C1D">
                        <a:alpha val="31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73088845"/>
                  </a:ext>
                </a:extLst>
              </a:tr>
              <a:tr h="380975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T NORMS"/>
                        </a:rPr>
                        <a:t>Удаление пыли из напольных конвекторов с помощью пылесоса</a:t>
                      </a:r>
                    </a:p>
                  </a:txBody>
                  <a:tcPr marL="9525" marR="9525" marT="9525" marB="0" anchor="ctr">
                    <a:solidFill>
                      <a:srgbClr val="703C1D">
                        <a:alpha val="31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T NORMS"/>
                        </a:rPr>
                        <a:t>Подъезд №№ 1,2,3 (вестибюли)</a:t>
                      </a:r>
                    </a:p>
                  </a:txBody>
                  <a:tcPr marL="9525" marR="9525" marT="9525" marB="0" anchor="ctr">
                    <a:solidFill>
                      <a:srgbClr val="703C1D">
                        <a:alpha val="31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154691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4774641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4">
            <a:extLst>
              <a:ext uri="{FF2B5EF4-FFF2-40B4-BE49-F238E27FC236}">
                <a16:creationId xmlns:a16="http://schemas.microsoft.com/office/drawing/2014/main" id="{4D4FBF09-BABB-4BF3-A3D3-E343E3430A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194268"/>
            <a:ext cx="9144000" cy="663230"/>
          </a:xfrm>
          <a:prstGeom prst="rect">
            <a:avLst/>
          </a:prstGeom>
        </p:spPr>
      </p:pic>
      <p:sp>
        <p:nvSpPr>
          <p:cNvPr id="8" name="Заголовок 1">
            <a:extLst>
              <a:ext uri="{FF2B5EF4-FFF2-40B4-BE49-F238E27FC236}">
                <a16:creationId xmlns:a16="http://schemas.microsoft.com/office/drawing/2014/main" id="{01A0FD06-33DD-4C9D-817C-F2066D0882AD}"/>
              </a:ext>
            </a:extLst>
          </p:cNvPr>
          <p:cNvSpPr txBox="1">
            <a:spLocks/>
          </p:cNvSpPr>
          <p:nvPr/>
        </p:nvSpPr>
        <p:spPr>
          <a:xfrm>
            <a:off x="396000" y="139473"/>
            <a:ext cx="8369778" cy="59231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00000"/>
              </a:lnSpc>
            </a:pPr>
            <a:r>
              <a:rPr lang="ru-RU" sz="2300" b="1" dirty="0">
                <a:solidFill>
                  <a:srgbClr val="D8843B"/>
                </a:solidFill>
                <a:latin typeface="TT NORMS"/>
                <a:cs typeface="Calibri Light"/>
              </a:rPr>
              <a:t>Фонд капитального ремонта</a:t>
            </a:r>
          </a:p>
        </p:txBody>
      </p:sp>
      <p:pic>
        <p:nvPicPr>
          <p:cNvPr id="11" name="Рисунок 7">
            <a:extLst>
              <a:ext uri="{FF2B5EF4-FFF2-40B4-BE49-F238E27FC236}">
                <a16:creationId xmlns:a16="http://schemas.microsoft.com/office/drawing/2014/main" id="{EA724768-45EA-47FB-9F92-CEBB49D48D2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37230" y="230600"/>
            <a:ext cx="1966823" cy="410067"/>
          </a:xfrm>
          <a:prstGeom prst="rect">
            <a:avLst/>
          </a:prstGeom>
        </p:spPr>
      </p:pic>
      <p:graphicFrame>
        <p:nvGraphicFramePr>
          <p:cNvPr id="10" name="Таблица 4">
            <a:extLst>
              <a:ext uri="{FF2B5EF4-FFF2-40B4-BE49-F238E27FC236}">
                <a16:creationId xmlns:a16="http://schemas.microsoft.com/office/drawing/2014/main" id="{2E562DBD-146D-4913-BD0E-9349F05C832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4177507"/>
              </p:ext>
            </p:extLst>
          </p:nvPr>
        </p:nvGraphicFramePr>
        <p:xfrm>
          <a:off x="510477" y="1458475"/>
          <a:ext cx="8140824" cy="302664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70412">
                  <a:extLst>
                    <a:ext uri="{9D8B030D-6E8A-4147-A177-3AD203B41FA5}">
                      <a16:colId xmlns:a16="http://schemas.microsoft.com/office/drawing/2014/main" val="634684207"/>
                    </a:ext>
                  </a:extLst>
                </a:gridCol>
                <a:gridCol w="4070412">
                  <a:extLst>
                    <a:ext uri="{9D8B030D-6E8A-4147-A177-3AD203B41FA5}">
                      <a16:colId xmlns:a16="http://schemas.microsoft.com/office/drawing/2014/main" val="3489391198"/>
                    </a:ext>
                  </a:extLst>
                </a:gridCol>
              </a:tblGrid>
              <a:tr h="540299">
                <a:tc gridSpan="2">
                  <a:txBody>
                    <a:bodyPr/>
                    <a:lstStyle/>
                    <a:p>
                      <a:pPr algn="ctr"/>
                      <a:r>
                        <a:rPr lang="ru-RU" sz="1800" dirty="0">
                          <a:solidFill>
                            <a:schemeClr val="bg1"/>
                          </a:solidFill>
                          <a:latin typeface="TT NORMS"/>
                        </a:rPr>
                        <a:t>Февраль 2023 года</a:t>
                      </a:r>
                    </a:p>
                  </a:txBody>
                  <a:tcPr anchor="ctr">
                    <a:solidFill>
                      <a:srgbClr val="703C1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9430139"/>
                  </a:ext>
                </a:extLst>
              </a:tr>
              <a:tr h="540299">
                <a:tc>
                  <a:txBody>
                    <a:bodyPr/>
                    <a:lstStyle/>
                    <a:p>
                      <a:pPr algn="ctr"/>
                      <a:r>
                        <a:rPr lang="ru-RU" sz="1800" dirty="0">
                          <a:latin typeface="TT NORMS"/>
                        </a:rPr>
                        <a:t>Остаток средств на начало периода</a:t>
                      </a:r>
                    </a:p>
                  </a:txBody>
                  <a:tcPr anchor="ctr">
                    <a:solidFill>
                      <a:srgbClr val="703C1D">
                        <a:alpha val="31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t" latinLnBrk="0" hangingPunct="1"/>
                      <a:r>
                        <a:rPr lang="ru-RU" sz="1800" kern="1200" dirty="0">
                          <a:solidFill>
                            <a:schemeClr val="dk1"/>
                          </a:solidFill>
                          <a:latin typeface="TT NORMS"/>
                          <a:ea typeface="+mn-ea"/>
                          <a:cs typeface="+mn-cs"/>
                        </a:rPr>
                        <a:t>27 271 848,16 ₽</a:t>
                      </a:r>
                    </a:p>
                  </a:txBody>
                  <a:tcPr marL="0" marR="0" marT="0" marB="0" anchor="ctr">
                    <a:solidFill>
                      <a:srgbClr val="703C1D">
                        <a:alpha val="31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73165676"/>
                  </a:ext>
                </a:extLst>
              </a:tr>
              <a:tr h="540299">
                <a:tc>
                  <a:txBody>
                    <a:bodyPr/>
                    <a:lstStyle/>
                    <a:p>
                      <a:pPr algn="ctr"/>
                      <a:r>
                        <a:rPr lang="ru-RU" sz="1800" dirty="0">
                          <a:latin typeface="TT NORMS"/>
                        </a:rPr>
                        <a:t>Всего поступило</a:t>
                      </a:r>
                    </a:p>
                  </a:txBody>
                  <a:tcPr anchor="ctr">
                    <a:solidFill>
                      <a:srgbClr val="703C1D">
                        <a:alpha val="31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t" latinLnBrk="0" hangingPunct="1"/>
                      <a:r>
                        <a:rPr lang="ru-RU" sz="1800" kern="1200" dirty="0">
                          <a:solidFill>
                            <a:schemeClr val="dk1"/>
                          </a:solidFill>
                          <a:latin typeface="TT NORMS"/>
                          <a:ea typeface="+mn-ea"/>
                          <a:cs typeface="+mn-cs"/>
                        </a:rPr>
                        <a:t>507 075,39 ₽</a:t>
                      </a:r>
                    </a:p>
                  </a:txBody>
                  <a:tcPr marL="0" marR="0" marT="0" marB="0" anchor="ctr">
                    <a:solidFill>
                      <a:srgbClr val="703C1D">
                        <a:alpha val="31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92864215"/>
                  </a:ext>
                </a:extLst>
              </a:tr>
              <a:tr h="540299">
                <a:tc>
                  <a:txBody>
                    <a:bodyPr/>
                    <a:lstStyle/>
                    <a:p>
                      <a:pPr algn="ctr"/>
                      <a:r>
                        <a:rPr lang="ru-RU" sz="1800" dirty="0">
                          <a:latin typeface="TT NORMS"/>
                        </a:rPr>
                        <a:t>Всего потрачено</a:t>
                      </a:r>
                    </a:p>
                  </a:txBody>
                  <a:tcPr anchor="ctr">
                    <a:solidFill>
                      <a:srgbClr val="703C1D">
                        <a:alpha val="31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ru-RU" sz="1800" kern="1200" dirty="0">
                          <a:solidFill>
                            <a:schemeClr val="dk1"/>
                          </a:solidFill>
                          <a:latin typeface="TT NORMS"/>
                          <a:ea typeface="+mn-ea"/>
                          <a:cs typeface="+mn-cs"/>
                        </a:rPr>
                        <a:t>0,00 ₽</a:t>
                      </a:r>
                    </a:p>
                  </a:txBody>
                  <a:tcPr marL="0" marR="0" marT="0" marB="0" anchor="ctr">
                    <a:solidFill>
                      <a:srgbClr val="703C1D">
                        <a:alpha val="31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53618066"/>
                  </a:ext>
                </a:extLst>
              </a:tr>
              <a:tr h="865453">
                <a:tc>
                  <a:txBody>
                    <a:bodyPr/>
                    <a:lstStyle/>
                    <a:p>
                      <a:pPr algn="ctr"/>
                      <a:r>
                        <a:rPr lang="ru-RU" sz="1800" dirty="0">
                          <a:latin typeface="TT NORMS"/>
                        </a:rPr>
                        <a:t>Остаток средств</a:t>
                      </a:r>
                    </a:p>
                  </a:txBody>
                  <a:tcPr anchor="ctr">
                    <a:solidFill>
                      <a:srgbClr val="703C1D">
                        <a:alpha val="31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t" latinLnBrk="0" hangingPunct="1"/>
                      <a:r>
                        <a:rPr lang="ru-RU" sz="1800" kern="1200" dirty="0">
                          <a:solidFill>
                            <a:schemeClr val="dk1"/>
                          </a:solidFill>
                          <a:latin typeface="TT NORMS"/>
                          <a:ea typeface="+mn-ea"/>
                          <a:cs typeface="+mn-cs"/>
                        </a:rPr>
                        <a:t>27 778 923,43 ₽</a:t>
                      </a:r>
                    </a:p>
                  </a:txBody>
                  <a:tcPr marL="0" marR="0" marT="0" marB="0" anchor="ctr">
                    <a:solidFill>
                      <a:srgbClr val="703C1D">
                        <a:alpha val="31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82773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9243142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4">
            <a:extLst>
              <a:ext uri="{FF2B5EF4-FFF2-40B4-BE49-F238E27FC236}">
                <a16:creationId xmlns:a16="http://schemas.microsoft.com/office/drawing/2014/main" id="{4D4FBF09-BABB-4BF3-A3D3-E343E3430A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194268"/>
            <a:ext cx="9144000" cy="663230"/>
          </a:xfrm>
          <a:prstGeom prst="rect">
            <a:avLst/>
          </a:prstGeom>
        </p:spPr>
      </p:pic>
      <p:sp>
        <p:nvSpPr>
          <p:cNvPr id="8" name="Заголовок 1">
            <a:extLst>
              <a:ext uri="{FF2B5EF4-FFF2-40B4-BE49-F238E27FC236}">
                <a16:creationId xmlns:a16="http://schemas.microsoft.com/office/drawing/2014/main" id="{01A0FD06-33DD-4C9D-817C-F2066D0882AD}"/>
              </a:ext>
            </a:extLst>
          </p:cNvPr>
          <p:cNvSpPr txBox="1">
            <a:spLocks/>
          </p:cNvSpPr>
          <p:nvPr/>
        </p:nvSpPr>
        <p:spPr>
          <a:xfrm>
            <a:off x="396000" y="139473"/>
            <a:ext cx="8369778" cy="592319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00000"/>
              </a:lnSpc>
            </a:pPr>
            <a:r>
              <a:rPr lang="ru-RU" sz="2300" b="1" dirty="0">
                <a:solidFill>
                  <a:srgbClr val="D8843B"/>
                </a:solidFill>
                <a:latin typeface="TT NORMS"/>
                <a:cs typeface="Calibri Light"/>
              </a:rPr>
              <a:t>Планы на март 2023 года </a:t>
            </a:r>
          </a:p>
        </p:txBody>
      </p:sp>
      <p:pic>
        <p:nvPicPr>
          <p:cNvPr id="11" name="Рисунок 7">
            <a:extLst>
              <a:ext uri="{FF2B5EF4-FFF2-40B4-BE49-F238E27FC236}">
                <a16:creationId xmlns:a16="http://schemas.microsoft.com/office/drawing/2014/main" id="{EA724768-45EA-47FB-9F92-CEBB49D48D2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37230" y="230600"/>
            <a:ext cx="1966823" cy="410067"/>
          </a:xfrm>
          <a:prstGeom prst="rect">
            <a:avLst/>
          </a:prstGeom>
        </p:spPr>
      </p:pic>
      <p:graphicFrame>
        <p:nvGraphicFramePr>
          <p:cNvPr id="10" name="Таблица 6">
            <a:extLst>
              <a:ext uri="{FF2B5EF4-FFF2-40B4-BE49-F238E27FC236}">
                <a16:creationId xmlns:a16="http://schemas.microsoft.com/office/drawing/2014/main" id="{22233A32-7812-4368-AA97-B546FCF919A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35908586"/>
              </p:ext>
            </p:extLst>
          </p:nvPr>
        </p:nvGraphicFramePr>
        <p:xfrm>
          <a:off x="504587" y="2148840"/>
          <a:ext cx="8134826" cy="2560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291700">
                  <a:extLst>
                    <a:ext uri="{9D8B030D-6E8A-4147-A177-3AD203B41FA5}">
                      <a16:colId xmlns:a16="http://schemas.microsoft.com/office/drawing/2014/main" val="2177981310"/>
                    </a:ext>
                  </a:extLst>
                </a:gridCol>
                <a:gridCol w="3843126">
                  <a:extLst>
                    <a:ext uri="{9D8B030D-6E8A-4147-A177-3AD203B41FA5}">
                      <a16:colId xmlns:a16="http://schemas.microsoft.com/office/drawing/2014/main" val="3181068173"/>
                    </a:ext>
                  </a:extLst>
                </a:gridCol>
              </a:tblGrid>
              <a:tr h="362987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>
                          <a:solidFill>
                            <a:schemeClr val="bg1"/>
                          </a:solidFill>
                          <a:latin typeface="TT NORMS"/>
                          <a:cs typeface="Times New Roman" panose="02020603050405020304" pitchFamily="18" charset="0"/>
                        </a:rPr>
                        <a:t>Инженерные системы</a:t>
                      </a:r>
                    </a:p>
                  </a:txBody>
                  <a:tcPr anchor="ctr">
                    <a:solidFill>
                      <a:srgbClr val="703C1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>
                          <a:solidFill>
                            <a:schemeClr val="bg1"/>
                          </a:solidFill>
                          <a:latin typeface="TT NORMS"/>
                        </a:rPr>
                        <a:t>Клининг и придомовая территория </a:t>
                      </a:r>
                    </a:p>
                  </a:txBody>
                  <a:tcPr anchor="ctr">
                    <a:solidFill>
                      <a:srgbClr val="703C1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19976970"/>
                  </a:ext>
                </a:extLst>
              </a:tr>
              <a:tr h="553933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>
                          <a:latin typeface="TT NORMS"/>
                          <a:cs typeface="Times New Roman" panose="02020603050405020304" pitchFamily="18" charset="0"/>
                        </a:rPr>
                        <a:t>Планово-профилактические работы вводных электрощитов</a:t>
                      </a:r>
                    </a:p>
                  </a:txBody>
                  <a:tcPr anchor="ctr">
                    <a:solidFill>
                      <a:srgbClr val="703C1D">
                        <a:alpha val="31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T NORMS"/>
                        </a:rPr>
                        <a:t>Прочистка дренажных лотков паркинга</a:t>
                      </a:r>
                    </a:p>
                  </a:txBody>
                  <a:tcPr marL="9525" marR="9525" marT="9525" marB="0" anchor="ctr">
                    <a:solidFill>
                      <a:srgbClr val="703C1D">
                        <a:alpha val="31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5260361"/>
                  </a:ext>
                </a:extLst>
              </a:tr>
              <a:tr h="635227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>
                          <a:latin typeface="TT NORMS"/>
                          <a:cs typeface="Times New Roman" panose="02020603050405020304" pitchFamily="18" charset="0"/>
                        </a:rPr>
                        <a:t>Осмотр открытых заземляющих устройств (</a:t>
                      </a:r>
                      <a:r>
                        <a:rPr lang="ru-RU" sz="1800" dirty="0" err="1">
                          <a:latin typeface="TT NORMS"/>
                          <a:cs typeface="Times New Roman" panose="02020603050405020304" pitchFamily="18" charset="0"/>
                        </a:rPr>
                        <a:t>молнезащита</a:t>
                      </a:r>
                      <a:r>
                        <a:rPr lang="ru-RU" sz="1800" dirty="0">
                          <a:latin typeface="TT NORMS"/>
                          <a:cs typeface="Times New Roman" panose="02020603050405020304" pitchFamily="18" charset="0"/>
                        </a:rPr>
                        <a:t>)</a:t>
                      </a:r>
                    </a:p>
                  </a:txBody>
                  <a:tcPr anchor="ctr">
                    <a:solidFill>
                      <a:srgbClr val="703C1D">
                        <a:alpha val="31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T NORMS"/>
                        </a:rPr>
                        <a:t>Влажная и сухая протирка въездных ворот в паркинг</a:t>
                      </a:r>
                    </a:p>
                  </a:txBody>
                  <a:tcPr marL="9525" marR="9525" marT="9525" marB="0" anchor="ctr">
                    <a:solidFill>
                      <a:srgbClr val="703C1D">
                        <a:alpha val="31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12333838"/>
                  </a:ext>
                </a:extLst>
              </a:tr>
              <a:tr h="635227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>
                          <a:latin typeface="TT NORMS"/>
                          <a:cs typeface="Times New Roman" panose="02020603050405020304" pitchFamily="18" charset="0"/>
                        </a:rPr>
                        <a:t>Подготовка лифтов к ежегодному техническому освидетельствованию в соответствии с ПУБЭЛ</a:t>
                      </a:r>
                    </a:p>
                  </a:txBody>
                  <a:tcPr anchor="ctr">
                    <a:solidFill>
                      <a:srgbClr val="703C1D">
                        <a:alpha val="31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T NORMS"/>
                        </a:rPr>
                        <a:t>Протирка светильников и радиаторов на лестницах</a:t>
                      </a:r>
                    </a:p>
                    <a:p>
                      <a:pPr algn="ctr" fontAlgn="ctr"/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TT NORMS"/>
                      </a:endParaRPr>
                    </a:p>
                  </a:txBody>
                  <a:tcPr marL="9525" marR="9525" marT="9525" marB="0" anchor="ctr">
                    <a:solidFill>
                      <a:srgbClr val="703C1D">
                        <a:alpha val="31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727206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3146096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7">
            <a:extLst>
              <a:ext uri="{FF2B5EF4-FFF2-40B4-BE49-F238E27FC236}">
                <a16:creationId xmlns:a16="http://schemas.microsoft.com/office/drawing/2014/main" id="{89F5ED45-B801-4E18-A2B2-86B8904E2FC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3683" y="6174200"/>
            <a:ext cx="1966823" cy="410067"/>
          </a:xfrm>
          <a:prstGeom prst="rect">
            <a:avLst/>
          </a:prstGeom>
        </p:spPr>
      </p:pic>
      <p:pic>
        <p:nvPicPr>
          <p:cNvPr id="6" name="Рисунок 6">
            <a:extLst>
              <a:ext uri="{FF2B5EF4-FFF2-40B4-BE49-F238E27FC236}">
                <a16:creationId xmlns:a16="http://schemas.microsoft.com/office/drawing/2014/main" id="{19D06A66-9BBA-4801-A3B2-A80463F2BC2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9949" t="65" r="-85"/>
          <a:stretch/>
        </p:blipFill>
        <p:spPr>
          <a:xfrm>
            <a:off x="2" y="0"/>
            <a:ext cx="9151788" cy="5714397"/>
          </a:xfrm>
          <a:prstGeom prst="rect">
            <a:avLst/>
          </a:prstGeom>
        </p:spPr>
      </p:pic>
      <p:sp>
        <p:nvSpPr>
          <p:cNvPr id="8" name="Заголовок 1">
            <a:extLst>
              <a:ext uri="{FF2B5EF4-FFF2-40B4-BE49-F238E27FC236}">
                <a16:creationId xmlns:a16="http://schemas.microsoft.com/office/drawing/2014/main" id="{A98FE118-95BA-4BB4-83B3-3CB50E60B1C4}"/>
              </a:ext>
            </a:extLst>
          </p:cNvPr>
          <p:cNvSpPr txBox="1">
            <a:spLocks/>
          </p:cNvSpPr>
          <p:nvPr/>
        </p:nvSpPr>
        <p:spPr>
          <a:xfrm>
            <a:off x="318100" y="2789148"/>
            <a:ext cx="3840911" cy="1222046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00000"/>
              </a:lnSpc>
            </a:pPr>
            <a:r>
              <a:rPr lang="ru-RU" sz="3600" b="1" dirty="0">
                <a:solidFill>
                  <a:srgbClr val="703C1D"/>
                </a:solidFill>
                <a:latin typeface="TT NORMS"/>
                <a:cs typeface="Calibri Light"/>
              </a:rPr>
              <a:t>СПАСИБО ЗА</a:t>
            </a:r>
            <a:endParaRPr lang="ru-RU" sz="3600" dirty="0">
              <a:cs typeface="Calibri Light" panose="020F0302020204030204"/>
            </a:endParaRPr>
          </a:p>
          <a:p>
            <a:pPr algn="l">
              <a:lnSpc>
                <a:spcPct val="100000"/>
              </a:lnSpc>
            </a:pPr>
            <a:r>
              <a:rPr lang="ru-RU" sz="3600" b="1" dirty="0">
                <a:solidFill>
                  <a:srgbClr val="703C1D"/>
                </a:solidFill>
                <a:latin typeface="TT NORMS"/>
                <a:cs typeface="Calibri Light"/>
              </a:rPr>
              <a:t>ВНИМАНИЕ</a:t>
            </a:r>
            <a:endParaRPr lang="ru-RU" sz="3600" b="1" dirty="0">
              <a:solidFill>
                <a:srgbClr val="703C1D"/>
              </a:solidFill>
              <a:latin typeface="TT NORMS"/>
            </a:endParaRPr>
          </a:p>
        </p:txBody>
      </p:sp>
      <p:sp>
        <p:nvSpPr>
          <p:cNvPr id="10" name="Заголовок 1">
            <a:extLst>
              <a:ext uri="{FF2B5EF4-FFF2-40B4-BE49-F238E27FC236}">
                <a16:creationId xmlns:a16="http://schemas.microsoft.com/office/drawing/2014/main" id="{A844060E-8268-422E-9A22-0A750B014368}"/>
              </a:ext>
            </a:extLst>
          </p:cNvPr>
          <p:cNvSpPr txBox="1">
            <a:spLocks/>
          </p:cNvSpPr>
          <p:nvPr/>
        </p:nvSpPr>
        <p:spPr>
          <a:xfrm>
            <a:off x="318100" y="4048604"/>
            <a:ext cx="3840911" cy="333526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00000"/>
              </a:lnSpc>
            </a:pPr>
            <a:r>
              <a:rPr lang="ru-RU" sz="1800" dirty="0">
                <a:solidFill>
                  <a:srgbClr val="703C1D"/>
                </a:solidFill>
                <a:latin typeface="TT NORMS"/>
                <a:cs typeface="Calibri Light"/>
              </a:rPr>
              <a:t>С заботой о вас</a:t>
            </a:r>
            <a:endParaRPr lang="ru-RU" sz="1800" dirty="0">
              <a:latin typeface="TT NORMS"/>
              <a:cs typeface="Calibri Light"/>
            </a:endParaRPr>
          </a:p>
        </p:txBody>
      </p:sp>
    </p:spTree>
    <p:extLst>
      <p:ext uri="{BB962C8B-B14F-4D97-AF65-F5344CB8AC3E}">
        <p14:creationId xmlns:p14="http://schemas.microsoft.com/office/powerpoint/2010/main" val="369881758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4">
            <a:extLst>
              <a:ext uri="{FF2B5EF4-FFF2-40B4-BE49-F238E27FC236}">
                <a16:creationId xmlns:a16="http://schemas.microsoft.com/office/drawing/2014/main" id="{4D4FBF09-BABB-4BF3-A3D3-E343E3430A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194268"/>
            <a:ext cx="9144000" cy="663230"/>
          </a:xfrm>
          <a:prstGeom prst="rect">
            <a:avLst/>
          </a:prstGeom>
        </p:spPr>
      </p:pic>
      <p:pic>
        <p:nvPicPr>
          <p:cNvPr id="11" name="Рисунок 7">
            <a:extLst>
              <a:ext uri="{FF2B5EF4-FFF2-40B4-BE49-F238E27FC236}">
                <a16:creationId xmlns:a16="http://schemas.microsoft.com/office/drawing/2014/main" id="{EA724768-45EA-47FB-9F92-CEBB49D48D2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37230" y="230600"/>
            <a:ext cx="1966823" cy="410067"/>
          </a:xfrm>
          <a:prstGeom prst="rect">
            <a:avLst/>
          </a:prstGeom>
        </p:spPr>
      </p:pic>
      <p:graphicFrame>
        <p:nvGraphicFramePr>
          <p:cNvPr id="6" name="Объект 2">
            <a:extLst>
              <a:ext uri="{FF2B5EF4-FFF2-40B4-BE49-F238E27FC236}">
                <a16:creationId xmlns:a16="http://schemas.microsoft.com/office/drawing/2014/main" id="{3DF2942A-2498-4CAB-9469-06E1D141177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82219487"/>
              </p:ext>
            </p:extLst>
          </p:nvPr>
        </p:nvGraphicFramePr>
        <p:xfrm>
          <a:off x="335353" y="545014"/>
          <a:ext cx="8368700" cy="377180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34321027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4">
            <a:extLst>
              <a:ext uri="{FF2B5EF4-FFF2-40B4-BE49-F238E27FC236}">
                <a16:creationId xmlns:a16="http://schemas.microsoft.com/office/drawing/2014/main" id="{4D4FBF09-BABB-4BF3-A3D3-E343E3430A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194268"/>
            <a:ext cx="9144000" cy="663230"/>
          </a:xfrm>
          <a:prstGeom prst="rect">
            <a:avLst/>
          </a:prstGeom>
        </p:spPr>
      </p:pic>
      <p:sp>
        <p:nvSpPr>
          <p:cNvPr id="8" name="Заголовок 1">
            <a:extLst>
              <a:ext uri="{FF2B5EF4-FFF2-40B4-BE49-F238E27FC236}">
                <a16:creationId xmlns:a16="http://schemas.microsoft.com/office/drawing/2014/main" id="{01A0FD06-33DD-4C9D-817C-F2066D0882AD}"/>
              </a:ext>
            </a:extLst>
          </p:cNvPr>
          <p:cNvSpPr txBox="1">
            <a:spLocks/>
          </p:cNvSpPr>
          <p:nvPr/>
        </p:nvSpPr>
        <p:spPr>
          <a:xfrm>
            <a:off x="396000" y="139473"/>
            <a:ext cx="6300501" cy="59231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00000"/>
              </a:lnSpc>
            </a:pPr>
            <a:r>
              <a:rPr lang="ru-RU" sz="2300" b="1" dirty="0">
                <a:solidFill>
                  <a:srgbClr val="D8843B"/>
                </a:solidFill>
                <a:latin typeface="TT NORMS"/>
                <a:cs typeface="Calibri Light"/>
              </a:rPr>
              <a:t>Обследование и замена ламп внутреннего освещения и аварийного освещения</a:t>
            </a:r>
          </a:p>
        </p:txBody>
      </p:sp>
      <p:pic>
        <p:nvPicPr>
          <p:cNvPr id="11" name="Рисунок 7">
            <a:extLst>
              <a:ext uri="{FF2B5EF4-FFF2-40B4-BE49-F238E27FC236}">
                <a16:creationId xmlns:a16="http://schemas.microsoft.com/office/drawing/2014/main" id="{EA724768-45EA-47FB-9F92-CEBB49D48D2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37230" y="230600"/>
            <a:ext cx="1966823" cy="410067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9BFAD529-20FC-2686-6DAD-87F728544760}"/>
              </a:ext>
            </a:extLst>
          </p:cNvPr>
          <p:cNvSpPr txBox="1"/>
          <p:nvPr/>
        </p:nvSpPr>
        <p:spPr>
          <a:xfrm>
            <a:off x="115133" y="840090"/>
            <a:ext cx="914400" cy="446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300" dirty="0">
                <a:solidFill>
                  <a:srgbClr val="D8843B"/>
                </a:solidFill>
                <a:latin typeface="TT NORMS"/>
                <a:ea typeface="+mj-ea"/>
                <a:cs typeface="Calibri Light"/>
              </a:rPr>
              <a:t>До: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91B42C7A-8F28-08F6-B9D1-984D6B3CAB23}"/>
              </a:ext>
            </a:extLst>
          </p:cNvPr>
          <p:cNvSpPr txBox="1"/>
          <p:nvPr/>
        </p:nvSpPr>
        <p:spPr>
          <a:xfrm>
            <a:off x="4572000" y="839792"/>
            <a:ext cx="1224629" cy="446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300" dirty="0">
                <a:solidFill>
                  <a:srgbClr val="D8843B"/>
                </a:solidFill>
                <a:latin typeface="TT NORMS"/>
                <a:ea typeface="+mj-ea"/>
                <a:cs typeface="Calibri Light"/>
              </a:rPr>
              <a:t>После:</a:t>
            </a:r>
          </a:p>
        </p:txBody>
      </p:sp>
      <p:pic>
        <p:nvPicPr>
          <p:cNvPr id="5" name="Рисунок 4" descr="Изображение выглядит как потолок, внутренний&#10;&#10;Автоматически созданное описание">
            <a:extLst>
              <a:ext uri="{FF2B5EF4-FFF2-40B4-BE49-F238E27FC236}">
                <a16:creationId xmlns:a16="http://schemas.microsoft.com/office/drawing/2014/main" id="{0EAAFCE4-E29D-9357-C571-26AC60167DD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658" y="1879309"/>
            <a:ext cx="2018669" cy="2700000"/>
          </a:xfrm>
          <a:prstGeom prst="rect">
            <a:avLst/>
          </a:prstGeom>
        </p:spPr>
      </p:pic>
      <p:pic>
        <p:nvPicPr>
          <p:cNvPr id="10" name="Рисунок 9" descr="Изображение выглядит как внутренний, потолок, пустой, пол&#10;&#10;Автоматически созданное описание">
            <a:extLst>
              <a:ext uri="{FF2B5EF4-FFF2-40B4-BE49-F238E27FC236}">
                <a16:creationId xmlns:a16="http://schemas.microsoft.com/office/drawing/2014/main" id="{C01F86BE-59D1-993E-74B1-946309741EC2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4000" y="1879309"/>
            <a:ext cx="2018673" cy="2700000"/>
          </a:xfrm>
          <a:prstGeom prst="rect">
            <a:avLst/>
          </a:prstGeom>
        </p:spPr>
      </p:pic>
      <p:pic>
        <p:nvPicPr>
          <p:cNvPr id="15" name="Рисунок 14" descr="Изображение выглядит как внутренний, потолок&#10;&#10;Автоматически созданное описание">
            <a:extLst>
              <a:ext uri="{FF2B5EF4-FFF2-40B4-BE49-F238E27FC236}">
                <a16:creationId xmlns:a16="http://schemas.microsoft.com/office/drawing/2014/main" id="{9697DE12-2F83-A5C8-2B3B-1C43F02497A0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5344" y="1879309"/>
            <a:ext cx="2018672" cy="2700000"/>
          </a:xfrm>
          <a:prstGeom prst="rect">
            <a:avLst/>
          </a:prstGeom>
        </p:spPr>
      </p:pic>
      <p:pic>
        <p:nvPicPr>
          <p:cNvPr id="20" name="Рисунок 19" descr="Изображение выглядит как пол, внутренний, потолок&#10;&#10;Автоматически созданное описание">
            <a:extLst>
              <a:ext uri="{FF2B5EF4-FFF2-40B4-BE49-F238E27FC236}">
                <a16:creationId xmlns:a16="http://schemas.microsoft.com/office/drawing/2014/main" id="{09B02CE6-6F89-53DA-F78B-B97D1E02A8A1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0" y="1879309"/>
            <a:ext cx="2018671" cy="27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017718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4">
            <a:extLst>
              <a:ext uri="{FF2B5EF4-FFF2-40B4-BE49-F238E27FC236}">
                <a16:creationId xmlns:a16="http://schemas.microsoft.com/office/drawing/2014/main" id="{4D4FBF09-BABB-4BF3-A3D3-E343E3430A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194268"/>
            <a:ext cx="9144000" cy="663230"/>
          </a:xfrm>
          <a:prstGeom prst="rect">
            <a:avLst/>
          </a:prstGeom>
        </p:spPr>
      </p:pic>
      <p:sp>
        <p:nvSpPr>
          <p:cNvPr id="8" name="Заголовок 1">
            <a:extLst>
              <a:ext uri="{FF2B5EF4-FFF2-40B4-BE49-F238E27FC236}">
                <a16:creationId xmlns:a16="http://schemas.microsoft.com/office/drawing/2014/main" id="{01A0FD06-33DD-4C9D-817C-F2066D0882AD}"/>
              </a:ext>
            </a:extLst>
          </p:cNvPr>
          <p:cNvSpPr txBox="1">
            <a:spLocks/>
          </p:cNvSpPr>
          <p:nvPr/>
        </p:nvSpPr>
        <p:spPr>
          <a:xfrm>
            <a:off x="396000" y="139473"/>
            <a:ext cx="6300501" cy="59231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00000"/>
              </a:lnSpc>
            </a:pPr>
            <a:r>
              <a:rPr lang="ru-RU" sz="2300" b="1" dirty="0">
                <a:solidFill>
                  <a:srgbClr val="D8843B"/>
                </a:solidFill>
                <a:latin typeface="TT NORMS"/>
                <a:cs typeface="Calibri Light"/>
              </a:rPr>
              <a:t>Восстановительные работы дверей в местах общего пользования</a:t>
            </a:r>
          </a:p>
        </p:txBody>
      </p:sp>
      <p:pic>
        <p:nvPicPr>
          <p:cNvPr id="11" name="Рисунок 7">
            <a:extLst>
              <a:ext uri="{FF2B5EF4-FFF2-40B4-BE49-F238E27FC236}">
                <a16:creationId xmlns:a16="http://schemas.microsoft.com/office/drawing/2014/main" id="{EA724768-45EA-47FB-9F92-CEBB49D48D2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37230" y="230600"/>
            <a:ext cx="1966823" cy="410067"/>
          </a:xfrm>
          <a:prstGeom prst="rect">
            <a:avLst/>
          </a:prstGeom>
        </p:spPr>
      </p:pic>
      <p:pic>
        <p:nvPicPr>
          <p:cNvPr id="12" name="Рисунок 11" descr="Изображение выглядит как стена, внутренний, дерево, стол&#10;&#10;Автоматически созданное описание">
            <a:extLst>
              <a:ext uri="{FF2B5EF4-FFF2-40B4-BE49-F238E27FC236}">
                <a16:creationId xmlns:a16="http://schemas.microsoft.com/office/drawing/2014/main" id="{45689653-9099-2EB6-99A6-42EAF0D5AE5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0000" y="1262376"/>
            <a:ext cx="1440684" cy="2561216"/>
          </a:xfrm>
          <a:prstGeom prst="rect">
            <a:avLst/>
          </a:prstGeom>
        </p:spPr>
      </p:pic>
      <p:pic>
        <p:nvPicPr>
          <p:cNvPr id="19" name="Рисунок 18" descr="Изображение выглядит как внутренний, пол, ванная, с плиткой&#10;&#10;Автоматически созданное описание">
            <a:extLst>
              <a:ext uri="{FF2B5EF4-FFF2-40B4-BE49-F238E27FC236}">
                <a16:creationId xmlns:a16="http://schemas.microsoft.com/office/drawing/2014/main" id="{C66B2D1B-5895-2192-F339-D198F93969A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00" y="1280550"/>
            <a:ext cx="1453547" cy="2584084"/>
          </a:xfrm>
          <a:prstGeom prst="rect">
            <a:avLst/>
          </a:prstGeom>
        </p:spPr>
      </p:pic>
      <p:pic>
        <p:nvPicPr>
          <p:cNvPr id="22" name="Рисунок 21" descr="Изображение выглядит как внутренний, металлоизделия, ларек, плитка&#10;&#10;Автоматически созданное описание">
            <a:extLst>
              <a:ext uri="{FF2B5EF4-FFF2-40B4-BE49-F238E27FC236}">
                <a16:creationId xmlns:a16="http://schemas.microsoft.com/office/drawing/2014/main" id="{136B69A4-E75B-C83A-16C2-E7A9004BC766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8000" y="1262376"/>
            <a:ext cx="1453547" cy="2584084"/>
          </a:xfrm>
          <a:prstGeom prst="rect">
            <a:avLst/>
          </a:prstGeom>
        </p:spPr>
      </p:pic>
      <p:pic>
        <p:nvPicPr>
          <p:cNvPr id="24" name="Рисунок 23" descr="Изображение выглядит как внутренний, ванная, с плиткой&#10;&#10;Автоматически созданное описание">
            <a:extLst>
              <a:ext uri="{FF2B5EF4-FFF2-40B4-BE49-F238E27FC236}">
                <a16:creationId xmlns:a16="http://schemas.microsoft.com/office/drawing/2014/main" id="{AC12FB0D-0728-881F-CF89-4F3948D6BB93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4000" y="1280550"/>
            <a:ext cx="1453547" cy="2584084"/>
          </a:xfrm>
          <a:prstGeom prst="rect">
            <a:avLst/>
          </a:prstGeom>
        </p:spPr>
      </p:pic>
      <p:pic>
        <p:nvPicPr>
          <p:cNvPr id="25" name="Рисунок 24" descr="Изображение выглядит как стена, внутренний, стол, мебель&#10;&#10;Автоматически созданное описание">
            <a:extLst>
              <a:ext uri="{FF2B5EF4-FFF2-40B4-BE49-F238E27FC236}">
                <a16:creationId xmlns:a16="http://schemas.microsoft.com/office/drawing/2014/main" id="{8EE49EDF-E670-FE5F-BA4E-BE75E036694D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8260" y="3949569"/>
            <a:ext cx="2871432" cy="2153574"/>
          </a:xfrm>
          <a:prstGeom prst="rect">
            <a:avLst/>
          </a:prstGeom>
        </p:spPr>
      </p:pic>
      <p:pic>
        <p:nvPicPr>
          <p:cNvPr id="26" name="Рисунок 25" descr="Изображение выглядит как стена, внутренний, стол, мебель&#10;&#10;Автоматически созданное описание">
            <a:extLst>
              <a:ext uri="{FF2B5EF4-FFF2-40B4-BE49-F238E27FC236}">
                <a16:creationId xmlns:a16="http://schemas.microsoft.com/office/drawing/2014/main" id="{E653C849-F8C8-57CB-0E02-65C726A50A2D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7222" y="3953948"/>
            <a:ext cx="2907102" cy="2180327"/>
          </a:xfrm>
          <a:prstGeom prst="rect">
            <a:avLst/>
          </a:prstGeom>
        </p:spPr>
      </p:pic>
      <p:sp>
        <p:nvSpPr>
          <p:cNvPr id="29" name="TextBox 28">
            <a:extLst>
              <a:ext uri="{FF2B5EF4-FFF2-40B4-BE49-F238E27FC236}">
                <a16:creationId xmlns:a16="http://schemas.microsoft.com/office/drawing/2014/main" id="{6470FE36-F7C9-3EB3-B991-3E5A822904E9}"/>
              </a:ext>
            </a:extLst>
          </p:cNvPr>
          <p:cNvSpPr txBox="1"/>
          <p:nvPr/>
        </p:nvSpPr>
        <p:spPr>
          <a:xfrm>
            <a:off x="115133" y="840090"/>
            <a:ext cx="914400" cy="446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300" dirty="0">
                <a:solidFill>
                  <a:srgbClr val="D8843B"/>
                </a:solidFill>
                <a:latin typeface="TT NORMS"/>
                <a:ea typeface="+mj-ea"/>
                <a:cs typeface="Calibri Light"/>
              </a:rPr>
              <a:t>До: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2B2A5BCC-B315-F9A5-C019-7B672E981598}"/>
              </a:ext>
            </a:extLst>
          </p:cNvPr>
          <p:cNvSpPr txBox="1"/>
          <p:nvPr/>
        </p:nvSpPr>
        <p:spPr>
          <a:xfrm>
            <a:off x="4572000" y="839792"/>
            <a:ext cx="1224629" cy="446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300" dirty="0">
                <a:solidFill>
                  <a:srgbClr val="D8843B"/>
                </a:solidFill>
                <a:latin typeface="TT NORMS"/>
                <a:ea typeface="+mj-ea"/>
                <a:cs typeface="Calibri Light"/>
              </a:rPr>
              <a:t>После:</a:t>
            </a:r>
          </a:p>
        </p:txBody>
      </p:sp>
      <p:pic>
        <p:nvPicPr>
          <p:cNvPr id="3" name="Рисунок 2" descr="Изображение выглядит как текст, доска&#10;&#10;Автоматически созданное описание">
            <a:extLst>
              <a:ext uri="{FF2B5EF4-FFF2-40B4-BE49-F238E27FC236}">
                <a16:creationId xmlns:a16="http://schemas.microsoft.com/office/drawing/2014/main" id="{690A1342-62CE-4675-DBBC-C4DE68D8E95B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2000" y="1262434"/>
            <a:ext cx="1440651" cy="2561158"/>
          </a:xfrm>
          <a:prstGeom prst="rect">
            <a:avLst/>
          </a:prstGeom>
        </p:spPr>
      </p:pic>
      <p:pic>
        <p:nvPicPr>
          <p:cNvPr id="6" name="Рисунок 5" descr="Изображение выглядит как текст, внутренний&#10;&#10;Автоматически созданное описание">
            <a:extLst>
              <a:ext uri="{FF2B5EF4-FFF2-40B4-BE49-F238E27FC236}">
                <a16:creationId xmlns:a16="http://schemas.microsoft.com/office/drawing/2014/main" id="{DDE43FA0-B39D-76C5-D5C8-51F01265B3E6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6000" y="1262376"/>
            <a:ext cx="1453547" cy="25840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897575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4">
            <a:extLst>
              <a:ext uri="{FF2B5EF4-FFF2-40B4-BE49-F238E27FC236}">
                <a16:creationId xmlns:a16="http://schemas.microsoft.com/office/drawing/2014/main" id="{4D4FBF09-BABB-4BF3-A3D3-E343E3430A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194268"/>
            <a:ext cx="9144000" cy="663230"/>
          </a:xfrm>
          <a:prstGeom prst="rect">
            <a:avLst/>
          </a:prstGeom>
        </p:spPr>
      </p:pic>
      <p:sp>
        <p:nvSpPr>
          <p:cNvPr id="8" name="Заголовок 1">
            <a:extLst>
              <a:ext uri="{FF2B5EF4-FFF2-40B4-BE49-F238E27FC236}">
                <a16:creationId xmlns:a16="http://schemas.microsoft.com/office/drawing/2014/main" id="{01A0FD06-33DD-4C9D-817C-F2066D0882AD}"/>
              </a:ext>
            </a:extLst>
          </p:cNvPr>
          <p:cNvSpPr txBox="1">
            <a:spLocks/>
          </p:cNvSpPr>
          <p:nvPr/>
        </p:nvSpPr>
        <p:spPr>
          <a:xfrm>
            <a:off x="396000" y="139473"/>
            <a:ext cx="6300501" cy="59231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00000"/>
              </a:lnSpc>
            </a:pPr>
            <a:r>
              <a:rPr lang="ru-RU" sz="2300" b="1" dirty="0">
                <a:solidFill>
                  <a:srgbClr val="D8843B"/>
                </a:solidFill>
                <a:latin typeface="TT NORMS"/>
                <a:cs typeface="Calibri Light"/>
              </a:rPr>
              <a:t>Восстановление въездного шлагбаума на гостевую парковку</a:t>
            </a:r>
          </a:p>
        </p:txBody>
      </p:sp>
      <p:pic>
        <p:nvPicPr>
          <p:cNvPr id="11" name="Рисунок 7">
            <a:extLst>
              <a:ext uri="{FF2B5EF4-FFF2-40B4-BE49-F238E27FC236}">
                <a16:creationId xmlns:a16="http://schemas.microsoft.com/office/drawing/2014/main" id="{EA724768-45EA-47FB-9F92-CEBB49D48D2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37230" y="230600"/>
            <a:ext cx="1966823" cy="410067"/>
          </a:xfrm>
          <a:prstGeom prst="rect">
            <a:avLst/>
          </a:prstGeom>
        </p:spPr>
      </p:pic>
      <p:pic>
        <p:nvPicPr>
          <p:cNvPr id="3" name="Рисунок 2" descr="Изображение выглядит как внутренний&#10;&#10;Автоматически созданное описание">
            <a:extLst>
              <a:ext uri="{FF2B5EF4-FFF2-40B4-BE49-F238E27FC236}">
                <a16:creationId xmlns:a16="http://schemas.microsoft.com/office/drawing/2014/main" id="{12FFD968-A099-A8B4-195A-A77B6CAF8AA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9366" y="1358184"/>
            <a:ext cx="3157268" cy="4209691"/>
          </a:xfrm>
          <a:prstGeom prst="rect">
            <a:avLst/>
          </a:prstGeom>
        </p:spPr>
      </p:pic>
      <p:pic>
        <p:nvPicPr>
          <p:cNvPr id="6" name="Рисунок 5" descr="Изображение выглядит как земля, внешний, инструмент&#10;&#10;Автоматически созданное описание">
            <a:extLst>
              <a:ext uri="{FF2B5EF4-FFF2-40B4-BE49-F238E27FC236}">
                <a16:creationId xmlns:a16="http://schemas.microsoft.com/office/drawing/2014/main" id="{D480CD7C-8158-AF55-CBBA-43520920B43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000" y="1702968"/>
            <a:ext cx="4572000" cy="342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816325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4">
            <a:extLst>
              <a:ext uri="{FF2B5EF4-FFF2-40B4-BE49-F238E27FC236}">
                <a16:creationId xmlns:a16="http://schemas.microsoft.com/office/drawing/2014/main" id="{4D4FBF09-BABB-4BF3-A3D3-E343E3430A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194268"/>
            <a:ext cx="9144000" cy="663230"/>
          </a:xfrm>
          <a:prstGeom prst="rect">
            <a:avLst/>
          </a:prstGeom>
        </p:spPr>
      </p:pic>
      <p:sp>
        <p:nvSpPr>
          <p:cNvPr id="8" name="Заголовок 1">
            <a:extLst>
              <a:ext uri="{FF2B5EF4-FFF2-40B4-BE49-F238E27FC236}">
                <a16:creationId xmlns:a16="http://schemas.microsoft.com/office/drawing/2014/main" id="{01A0FD06-33DD-4C9D-817C-F2066D0882AD}"/>
              </a:ext>
            </a:extLst>
          </p:cNvPr>
          <p:cNvSpPr txBox="1">
            <a:spLocks/>
          </p:cNvSpPr>
          <p:nvPr/>
        </p:nvSpPr>
        <p:spPr>
          <a:xfrm>
            <a:off x="396000" y="139473"/>
            <a:ext cx="6300501" cy="59231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00000"/>
              </a:lnSpc>
            </a:pPr>
            <a:r>
              <a:rPr lang="ru-RU" sz="2300" b="1" dirty="0">
                <a:solidFill>
                  <a:srgbClr val="D8843B"/>
                </a:solidFill>
                <a:latin typeface="TT NORMS"/>
                <a:cs typeface="Calibri Light"/>
              </a:rPr>
              <a:t>Уход за озеленением в местах общего пользования </a:t>
            </a:r>
          </a:p>
        </p:txBody>
      </p:sp>
      <p:pic>
        <p:nvPicPr>
          <p:cNvPr id="11" name="Рисунок 7">
            <a:extLst>
              <a:ext uri="{FF2B5EF4-FFF2-40B4-BE49-F238E27FC236}">
                <a16:creationId xmlns:a16="http://schemas.microsoft.com/office/drawing/2014/main" id="{EA724768-45EA-47FB-9F92-CEBB49D48D2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37230" y="230600"/>
            <a:ext cx="1966823" cy="410067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53F3BC61-557E-4EA9-8842-188DB0C24CD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5280" y="1617467"/>
            <a:ext cx="2700000" cy="3600000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76EB2AE7-C98D-4B3F-8BAD-39036E203E7E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720" y="1617467"/>
            <a:ext cx="2700000" cy="3600000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DEA0DD48-31F0-4E43-A655-3970CE2FAA6D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2000" y="1629000"/>
            <a:ext cx="2700000" cy="36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119978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4">
            <a:extLst>
              <a:ext uri="{FF2B5EF4-FFF2-40B4-BE49-F238E27FC236}">
                <a16:creationId xmlns:a16="http://schemas.microsoft.com/office/drawing/2014/main" id="{4D4FBF09-BABB-4BF3-A3D3-E343E3430A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194268"/>
            <a:ext cx="9144000" cy="663230"/>
          </a:xfrm>
          <a:prstGeom prst="rect">
            <a:avLst/>
          </a:prstGeom>
        </p:spPr>
      </p:pic>
      <p:sp>
        <p:nvSpPr>
          <p:cNvPr id="8" name="Заголовок 1">
            <a:extLst>
              <a:ext uri="{FF2B5EF4-FFF2-40B4-BE49-F238E27FC236}">
                <a16:creationId xmlns:a16="http://schemas.microsoft.com/office/drawing/2014/main" id="{01A0FD06-33DD-4C9D-817C-F2066D0882AD}"/>
              </a:ext>
            </a:extLst>
          </p:cNvPr>
          <p:cNvSpPr txBox="1">
            <a:spLocks/>
          </p:cNvSpPr>
          <p:nvPr/>
        </p:nvSpPr>
        <p:spPr>
          <a:xfrm>
            <a:off x="396000" y="139473"/>
            <a:ext cx="6300501" cy="59231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00000"/>
              </a:lnSpc>
            </a:pPr>
            <a:r>
              <a:rPr lang="ru-RU" sz="2300" b="1" dirty="0">
                <a:solidFill>
                  <a:srgbClr val="D8843B"/>
                </a:solidFill>
                <a:latin typeface="TT NORMS"/>
                <a:cs typeface="Calibri Light"/>
              </a:rPr>
              <a:t>Восстановление плитки в </a:t>
            </a:r>
            <a:r>
              <a:rPr lang="ru-RU" sz="2300" b="1" dirty="0" err="1">
                <a:solidFill>
                  <a:srgbClr val="D8843B"/>
                </a:solidFill>
                <a:latin typeface="TT NORMS"/>
                <a:cs typeface="Calibri Light"/>
              </a:rPr>
              <a:t>мусорокамере</a:t>
            </a:r>
            <a:endParaRPr lang="ru-RU" sz="2300" b="1" dirty="0">
              <a:solidFill>
                <a:srgbClr val="D8843B"/>
              </a:solidFill>
              <a:latin typeface="TT NORMS"/>
              <a:cs typeface="Calibri Light"/>
            </a:endParaRPr>
          </a:p>
        </p:txBody>
      </p:sp>
      <p:pic>
        <p:nvPicPr>
          <p:cNvPr id="11" name="Рисунок 7">
            <a:extLst>
              <a:ext uri="{FF2B5EF4-FFF2-40B4-BE49-F238E27FC236}">
                <a16:creationId xmlns:a16="http://schemas.microsoft.com/office/drawing/2014/main" id="{EA724768-45EA-47FB-9F92-CEBB49D48D2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37230" y="230600"/>
            <a:ext cx="1966823" cy="410067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7D7D435F-AB87-4B05-88D2-3F421A0A0E4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4745" y="1617467"/>
            <a:ext cx="2700000" cy="3600000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C36066D8-3E65-479D-B7BA-85F1AE6F7D06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2000" y="1617468"/>
            <a:ext cx="2700000" cy="3600000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2E44CACD-1B50-4E7D-A0E8-FD4F06CBEF0E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255" y="2404967"/>
            <a:ext cx="2700000" cy="202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405127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4">
            <a:extLst>
              <a:ext uri="{FF2B5EF4-FFF2-40B4-BE49-F238E27FC236}">
                <a16:creationId xmlns:a16="http://schemas.microsoft.com/office/drawing/2014/main" id="{4D4FBF09-BABB-4BF3-A3D3-E343E3430A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194268"/>
            <a:ext cx="9144000" cy="663230"/>
          </a:xfrm>
          <a:prstGeom prst="rect">
            <a:avLst/>
          </a:prstGeom>
        </p:spPr>
      </p:pic>
      <p:sp>
        <p:nvSpPr>
          <p:cNvPr id="8" name="Заголовок 1">
            <a:extLst>
              <a:ext uri="{FF2B5EF4-FFF2-40B4-BE49-F238E27FC236}">
                <a16:creationId xmlns:a16="http://schemas.microsoft.com/office/drawing/2014/main" id="{01A0FD06-33DD-4C9D-817C-F2066D0882AD}"/>
              </a:ext>
            </a:extLst>
          </p:cNvPr>
          <p:cNvSpPr txBox="1">
            <a:spLocks/>
          </p:cNvSpPr>
          <p:nvPr/>
        </p:nvSpPr>
        <p:spPr>
          <a:xfrm>
            <a:off x="396000" y="139473"/>
            <a:ext cx="8369778" cy="59231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00000"/>
              </a:lnSpc>
            </a:pPr>
            <a:r>
              <a:rPr lang="ru-RU" sz="2300" b="1" dirty="0">
                <a:solidFill>
                  <a:srgbClr val="D8843B"/>
                </a:solidFill>
                <a:latin typeface="TT NORMS"/>
                <a:cs typeface="Calibri Light"/>
              </a:rPr>
              <a:t>Инженерно-техническое обеспечение	</a:t>
            </a:r>
          </a:p>
        </p:txBody>
      </p:sp>
      <p:pic>
        <p:nvPicPr>
          <p:cNvPr id="11" name="Рисунок 7">
            <a:extLst>
              <a:ext uri="{FF2B5EF4-FFF2-40B4-BE49-F238E27FC236}">
                <a16:creationId xmlns:a16="http://schemas.microsoft.com/office/drawing/2014/main" id="{EA724768-45EA-47FB-9F92-CEBB49D48D2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37230" y="230600"/>
            <a:ext cx="1966823" cy="410067"/>
          </a:xfrm>
          <a:prstGeom prst="rect">
            <a:avLst/>
          </a:prstGeom>
        </p:spPr>
      </p:pic>
      <p:graphicFrame>
        <p:nvGraphicFramePr>
          <p:cNvPr id="12" name="Объект 2">
            <a:extLst>
              <a:ext uri="{FF2B5EF4-FFF2-40B4-BE49-F238E27FC236}">
                <a16:creationId xmlns:a16="http://schemas.microsoft.com/office/drawing/2014/main" id="{7D2AC019-1BA8-BDB3-75D2-B063A473223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56205491"/>
              </p:ext>
            </p:extLst>
          </p:nvPr>
        </p:nvGraphicFramePr>
        <p:xfrm>
          <a:off x="387110" y="1061147"/>
          <a:ext cx="8369779" cy="489489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218987725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CCC74713-CB85-44BA-9146-CFD27C754AE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194268"/>
            <a:ext cx="9144000" cy="663230"/>
          </a:xfrm>
          <a:prstGeom prst="rect">
            <a:avLst/>
          </a:prstGeom>
        </p:spPr>
      </p:pic>
      <p:sp>
        <p:nvSpPr>
          <p:cNvPr id="7" name="Заголовок 1">
            <a:extLst>
              <a:ext uri="{FF2B5EF4-FFF2-40B4-BE49-F238E27FC236}">
                <a16:creationId xmlns:a16="http://schemas.microsoft.com/office/drawing/2014/main" id="{3942828B-4375-46DF-9BAE-C9E65A60A1E1}"/>
              </a:ext>
            </a:extLst>
          </p:cNvPr>
          <p:cNvSpPr txBox="1">
            <a:spLocks/>
          </p:cNvSpPr>
          <p:nvPr/>
        </p:nvSpPr>
        <p:spPr>
          <a:xfrm>
            <a:off x="396000" y="133597"/>
            <a:ext cx="8369778" cy="59231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00000"/>
              </a:lnSpc>
            </a:pPr>
            <a:r>
              <a:rPr lang="ru-RU" sz="2300" b="1" dirty="0">
                <a:solidFill>
                  <a:srgbClr val="D8843B"/>
                </a:solidFill>
                <a:latin typeface="TT NORMS"/>
                <a:cs typeface="Calibri Light"/>
              </a:rPr>
              <a:t>Вывоз мусора</a:t>
            </a:r>
          </a:p>
        </p:txBody>
      </p:sp>
      <p:pic>
        <p:nvPicPr>
          <p:cNvPr id="9" name="Рисунок 7">
            <a:extLst>
              <a:ext uri="{FF2B5EF4-FFF2-40B4-BE49-F238E27FC236}">
                <a16:creationId xmlns:a16="http://schemas.microsoft.com/office/drawing/2014/main" id="{03F038F5-7C05-440B-9482-BDDC61F984B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37230" y="230600"/>
            <a:ext cx="1966823" cy="410067"/>
          </a:xfrm>
          <a:prstGeom prst="rect">
            <a:avLst/>
          </a:prstGeom>
        </p:spPr>
      </p:pic>
      <p:sp>
        <p:nvSpPr>
          <p:cNvPr id="6" name="Объект 2">
            <a:extLst>
              <a:ext uri="{FF2B5EF4-FFF2-40B4-BE49-F238E27FC236}">
                <a16:creationId xmlns:a16="http://schemas.microsoft.com/office/drawing/2014/main" id="{1A6B2C54-152A-4CC1-8737-DB9E69A26431}"/>
              </a:ext>
            </a:extLst>
          </p:cNvPr>
          <p:cNvSpPr txBox="1">
            <a:spLocks/>
          </p:cNvSpPr>
          <p:nvPr/>
        </p:nvSpPr>
        <p:spPr>
          <a:xfrm>
            <a:off x="377068" y="1267818"/>
            <a:ext cx="8018387" cy="126028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18288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/>
              </a:buClr>
              <a:buFont typeface="Wingdings 2" pitchFamily="18" charset="2"/>
              <a:buChar char="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buClr>
                <a:srgbClr val="703C1D"/>
              </a:buClr>
              <a:buFont typeface="Wingdings" panose="05000000000000000000" pitchFamily="2" charset="2"/>
              <a:buChar char="ü"/>
            </a:pPr>
            <a:r>
              <a:rPr lang="ru-RU" dirty="0">
                <a:solidFill>
                  <a:schemeClr val="tx1"/>
                </a:solidFill>
                <a:latin typeface="TT NORMS"/>
              </a:rPr>
              <a:t>Организовали ежедневный сбор и вывоз хозяйственно-бытовых отходов. Ведём раздельный сбор мусора. Строительный мусор вывозится по отдельным заявкам.</a:t>
            </a:r>
          </a:p>
        </p:txBody>
      </p:sp>
      <p:graphicFrame>
        <p:nvGraphicFramePr>
          <p:cNvPr id="2" name="Таблица 10">
            <a:extLst>
              <a:ext uri="{FF2B5EF4-FFF2-40B4-BE49-F238E27FC236}">
                <a16:creationId xmlns:a16="http://schemas.microsoft.com/office/drawing/2014/main" id="{EC188B66-8B02-8830-AFA5-8F6B4BDE092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66848728"/>
              </p:ext>
            </p:extLst>
          </p:nvPr>
        </p:nvGraphicFramePr>
        <p:xfrm>
          <a:off x="377068" y="2528102"/>
          <a:ext cx="8407641" cy="2553719"/>
        </p:xfrm>
        <a:graphic>
          <a:graphicData uri="http://schemas.openxmlformats.org/drawingml/2006/table">
            <a:tbl>
              <a:tblPr firstRow="1">
                <a:tableStyleId>{5C22544A-7EE6-4342-B048-85BDC9FD1C3A}</a:tableStyleId>
              </a:tblPr>
              <a:tblGrid>
                <a:gridCol w="2802547">
                  <a:extLst>
                    <a:ext uri="{9D8B030D-6E8A-4147-A177-3AD203B41FA5}">
                      <a16:colId xmlns:a16="http://schemas.microsoft.com/office/drawing/2014/main" val="3372706912"/>
                    </a:ext>
                  </a:extLst>
                </a:gridCol>
                <a:gridCol w="2802547">
                  <a:extLst>
                    <a:ext uri="{9D8B030D-6E8A-4147-A177-3AD203B41FA5}">
                      <a16:colId xmlns:a16="http://schemas.microsoft.com/office/drawing/2014/main" val="1373081755"/>
                    </a:ext>
                  </a:extLst>
                </a:gridCol>
                <a:gridCol w="2802547">
                  <a:extLst>
                    <a:ext uri="{9D8B030D-6E8A-4147-A177-3AD203B41FA5}">
                      <a16:colId xmlns:a16="http://schemas.microsoft.com/office/drawing/2014/main" val="314604762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ru-RU" b="0" dirty="0">
                        <a:solidFill>
                          <a:schemeClr val="bg1"/>
                        </a:solidFill>
                        <a:latin typeface="TT NORMS"/>
                      </a:endParaRPr>
                    </a:p>
                  </a:txBody>
                  <a:tcPr>
                    <a:solidFill>
                      <a:srgbClr val="703C1D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800" b="0" dirty="0">
                          <a:solidFill>
                            <a:schemeClr val="bg1"/>
                          </a:solidFill>
                          <a:latin typeface="TT NORMS"/>
                        </a:rPr>
                        <a:t>202</a:t>
                      </a:r>
                      <a:r>
                        <a:rPr lang="ru-RU" sz="1800" b="0" dirty="0">
                          <a:solidFill>
                            <a:schemeClr val="bg1"/>
                          </a:solidFill>
                          <a:latin typeface="TT NORMS"/>
                        </a:rPr>
                        <a:t>3 год</a:t>
                      </a:r>
                    </a:p>
                  </a:txBody>
                  <a:tcPr anchor="ctr">
                    <a:solidFill>
                      <a:srgbClr val="703C1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0" dirty="0">
                          <a:solidFill>
                            <a:schemeClr val="bg1"/>
                          </a:solidFill>
                          <a:latin typeface="TT NORMS"/>
                        </a:rPr>
                        <a:t>в т. ч. февраль 2023 года</a:t>
                      </a:r>
                    </a:p>
                  </a:txBody>
                  <a:tcPr anchor="ctr">
                    <a:solidFill>
                      <a:srgbClr val="703C1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8832782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>
                          <a:solidFill>
                            <a:schemeClr val="tx1"/>
                          </a:solidFill>
                          <a:latin typeface="TT NORMS"/>
                        </a:rPr>
                        <a:t>Бытовой мусор</a:t>
                      </a:r>
                    </a:p>
                  </a:txBody>
                  <a:tcPr anchor="ctr">
                    <a:solidFill>
                      <a:srgbClr val="703C1D">
                        <a:alpha val="31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T NORMS"/>
                        </a:rPr>
                        <a:t>129,6 м</a:t>
                      </a:r>
                      <a:r>
                        <a:rPr lang="ru-RU" sz="1800" b="0" i="0" u="none" strike="noStrike" baseline="30000" dirty="0">
                          <a:solidFill>
                            <a:srgbClr val="000000"/>
                          </a:solidFill>
                          <a:effectLst/>
                          <a:latin typeface="TT NORMS"/>
                        </a:rPr>
                        <a:t>3</a:t>
                      </a:r>
                    </a:p>
                  </a:txBody>
                  <a:tcPr marL="0" marR="0" marT="0" marB="0" anchor="ctr">
                    <a:solidFill>
                      <a:srgbClr val="703C1D">
                        <a:alpha val="31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T NORMS"/>
                        </a:rPr>
                        <a:t>62,4 м</a:t>
                      </a:r>
                      <a:r>
                        <a:rPr lang="ru-RU" sz="1800" b="0" i="0" u="none" strike="noStrike" baseline="30000" dirty="0">
                          <a:solidFill>
                            <a:srgbClr val="000000"/>
                          </a:solidFill>
                          <a:effectLst/>
                          <a:latin typeface="TT NORMS"/>
                        </a:rPr>
                        <a:t>3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TT NORMS"/>
                      </a:endParaRPr>
                    </a:p>
                  </a:txBody>
                  <a:tcPr marL="0" marR="0" marT="0" marB="0" anchor="ctr">
                    <a:solidFill>
                      <a:srgbClr val="703C1D">
                        <a:alpha val="31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5460684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i="1" dirty="0">
                          <a:solidFill>
                            <a:schemeClr val="tx1"/>
                          </a:solidFill>
                          <a:latin typeface="TT NORMS"/>
                        </a:rPr>
                        <a:t>       в т.ч. РСО</a:t>
                      </a:r>
                      <a:endParaRPr lang="ru-RU" dirty="0">
                        <a:solidFill>
                          <a:schemeClr val="tx1"/>
                        </a:solidFill>
                        <a:latin typeface="TT NORMS"/>
                      </a:endParaRPr>
                    </a:p>
                  </a:txBody>
                  <a:tcPr anchor="ctr">
                    <a:solidFill>
                      <a:srgbClr val="703C1D">
                        <a:alpha val="31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T NORMS"/>
                        </a:rPr>
                        <a:t>0 м</a:t>
                      </a:r>
                      <a:r>
                        <a:rPr lang="ru-RU" sz="1800" b="0" i="0" u="none" strike="noStrike" baseline="30000" dirty="0">
                          <a:solidFill>
                            <a:srgbClr val="000000"/>
                          </a:solidFill>
                          <a:effectLst/>
                          <a:latin typeface="TT NORMS"/>
                        </a:rPr>
                        <a:t>3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TT NORMS"/>
                      </a:endParaRPr>
                    </a:p>
                  </a:txBody>
                  <a:tcPr marL="0" marR="0" marT="0" marB="0" anchor="ctr">
                    <a:solidFill>
                      <a:srgbClr val="703C1D">
                        <a:alpha val="31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T NORMS"/>
                        </a:rPr>
                        <a:t>0</a:t>
                      </a:r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T NORMS"/>
                        </a:rPr>
                        <a:t> м</a:t>
                      </a:r>
                      <a:r>
                        <a:rPr lang="ru-RU" sz="1800" b="0" i="0" u="none" strike="noStrike" baseline="30000" dirty="0">
                          <a:solidFill>
                            <a:srgbClr val="000000"/>
                          </a:solidFill>
                          <a:effectLst/>
                          <a:latin typeface="TT NORMS"/>
                        </a:rPr>
                        <a:t>3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TT NORMS"/>
                      </a:endParaRPr>
                    </a:p>
                  </a:txBody>
                  <a:tcPr marL="0" marR="0" marT="0" marB="0" anchor="ctr">
                    <a:solidFill>
                      <a:srgbClr val="703C1D">
                        <a:alpha val="31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26046079"/>
                  </a:ext>
                </a:extLst>
              </a:tr>
              <a:tr h="430279">
                <a:tc>
                  <a:txBody>
                    <a:bodyPr/>
                    <a:lstStyle/>
                    <a:p>
                      <a:r>
                        <a:rPr lang="ru-RU" b="0" dirty="0">
                          <a:solidFill>
                            <a:schemeClr val="tx1"/>
                          </a:solidFill>
                          <a:latin typeface="TT NORMS"/>
                        </a:rPr>
                        <a:t>Строительный мусор</a:t>
                      </a:r>
                    </a:p>
                  </a:txBody>
                  <a:tcPr anchor="ctr">
                    <a:solidFill>
                      <a:srgbClr val="703C1D">
                        <a:alpha val="31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T NORMS"/>
                        </a:rPr>
                        <a:t>40 м</a:t>
                      </a:r>
                      <a:r>
                        <a:rPr lang="ru-RU" sz="1800" b="0" i="0" u="none" strike="noStrike" baseline="30000" dirty="0">
                          <a:solidFill>
                            <a:srgbClr val="000000"/>
                          </a:solidFill>
                          <a:effectLst/>
                          <a:latin typeface="TT NORMS"/>
                        </a:rPr>
                        <a:t>3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TT NORMS"/>
                      </a:endParaRPr>
                    </a:p>
                  </a:txBody>
                  <a:tcPr marL="0" marR="0" marT="0" marB="0" anchor="ctr">
                    <a:solidFill>
                      <a:srgbClr val="703C1D">
                        <a:alpha val="31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T NORMS"/>
                        </a:rPr>
                        <a:t>24 м</a:t>
                      </a:r>
                      <a:r>
                        <a:rPr lang="ru-RU" sz="1800" b="0" i="0" u="none" strike="noStrike" baseline="30000" dirty="0">
                          <a:solidFill>
                            <a:srgbClr val="000000"/>
                          </a:solidFill>
                          <a:effectLst/>
                          <a:latin typeface="TT NORMS"/>
                        </a:rPr>
                        <a:t>3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TT NORMS"/>
                      </a:endParaRPr>
                    </a:p>
                  </a:txBody>
                  <a:tcPr marL="0" marR="0" marT="0" marB="0" anchor="ctr">
                    <a:solidFill>
                      <a:srgbClr val="703C1D">
                        <a:alpha val="31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338353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b="1" dirty="0">
                          <a:solidFill>
                            <a:schemeClr val="tx1"/>
                          </a:solidFill>
                          <a:latin typeface="TT NORMS"/>
                        </a:rPr>
                        <a:t>Всего</a:t>
                      </a:r>
                    </a:p>
                  </a:txBody>
                  <a:tcPr anchor="ctr">
                    <a:solidFill>
                      <a:srgbClr val="703C1D">
                        <a:alpha val="31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T NORMS"/>
                        </a:rPr>
                        <a:t>179,6 м</a:t>
                      </a:r>
                      <a:r>
                        <a:rPr lang="ru-RU" sz="1800" b="1" i="0" u="none" strike="noStrike" baseline="30000" dirty="0">
                          <a:solidFill>
                            <a:srgbClr val="000000"/>
                          </a:solidFill>
                          <a:effectLst/>
                          <a:latin typeface="TT NORMS"/>
                        </a:rPr>
                        <a:t>3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TT NORMS"/>
                      </a:endParaRPr>
                    </a:p>
                  </a:txBody>
                  <a:tcPr marL="0" marR="0" marT="0" marB="0" anchor="ctr">
                    <a:solidFill>
                      <a:srgbClr val="703C1D">
                        <a:alpha val="31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T NORMS"/>
                        </a:rPr>
                        <a:t>139,6 м</a:t>
                      </a:r>
                      <a:r>
                        <a:rPr lang="ru-RU" sz="1800" b="1" i="0" u="none" strike="noStrike" baseline="30000" dirty="0">
                          <a:solidFill>
                            <a:srgbClr val="000000"/>
                          </a:solidFill>
                          <a:effectLst/>
                          <a:latin typeface="TT NORMS"/>
                        </a:rPr>
                        <a:t>3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TT NORMS"/>
                      </a:endParaRPr>
                    </a:p>
                  </a:txBody>
                  <a:tcPr marL="0" marR="0" marT="0" marB="0" anchor="ctr">
                    <a:solidFill>
                      <a:srgbClr val="703C1D">
                        <a:alpha val="31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4355644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b="1" dirty="0">
                          <a:solidFill>
                            <a:schemeClr val="tx1"/>
                          </a:solidFill>
                          <a:latin typeface="TT NORMS"/>
                        </a:rPr>
                        <a:t>Утилизация элементов питания</a:t>
                      </a:r>
                    </a:p>
                  </a:txBody>
                  <a:tcPr anchor="ctr">
                    <a:solidFill>
                      <a:srgbClr val="703C1D">
                        <a:alpha val="31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T NORMS"/>
                        </a:rPr>
                        <a:t>10 кг</a:t>
                      </a:r>
                    </a:p>
                  </a:txBody>
                  <a:tcPr marL="0" marR="0" marT="0" marB="0" anchor="ctr">
                    <a:solidFill>
                      <a:srgbClr val="703C1D">
                        <a:alpha val="31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T NORMS"/>
                        </a:rPr>
                        <a:t>10 кг </a:t>
                      </a:r>
                    </a:p>
                  </a:txBody>
                  <a:tcPr marL="0" marR="0" marT="0" marB="0" anchor="ctr">
                    <a:solidFill>
                      <a:srgbClr val="703C1D">
                        <a:alpha val="31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6753811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03329932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5431</TotalTime>
  <Words>512</Words>
  <Application>Microsoft Office PowerPoint</Application>
  <PresentationFormat>Экран (4:3)</PresentationFormat>
  <Paragraphs>111</Paragraphs>
  <Slides>16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22" baseType="lpstr">
      <vt:lpstr>Arial</vt:lpstr>
      <vt:lpstr>Calibri</vt:lpstr>
      <vt:lpstr>Calibri Light</vt:lpstr>
      <vt:lpstr>TT NORMS</vt:lpstr>
      <vt:lpstr>Wingdings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HP</dc:creator>
  <cp:lastModifiedBy>Nikita Andreev</cp:lastModifiedBy>
  <cp:revision>346</cp:revision>
  <dcterms:created xsi:type="dcterms:W3CDTF">2022-01-28T09:16:54Z</dcterms:created>
  <dcterms:modified xsi:type="dcterms:W3CDTF">2023-03-10T14:37:04Z</dcterms:modified>
</cp:coreProperties>
</file>