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79" r:id="rId5"/>
    <p:sldId id="262" r:id="rId6"/>
    <p:sldId id="275" r:id="rId7"/>
    <p:sldId id="277" r:id="rId8"/>
    <p:sldId id="263" r:id="rId9"/>
    <p:sldId id="264" r:id="rId10"/>
    <p:sldId id="274" r:id="rId11"/>
    <p:sldId id="258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май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смазку и подтяжку контактов и механизмов </a:t>
          </a:r>
          <a:r>
            <a:rPr lang="ru-RU" sz="1900" dirty="0" err="1">
              <a:latin typeface="TT NORMS"/>
            </a:rPr>
            <a:t>электродоводчиков</a:t>
          </a:r>
          <a:r>
            <a:rPr lang="ru-RU" sz="1900" dirty="0">
              <a:latin typeface="TT NORMS"/>
            </a:rPr>
            <a:t> на входных дверях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Провели осмотр светильников (чистка</a:t>
          </a:r>
          <a:r>
            <a:rPr lang="en-US" sz="1900" dirty="0">
              <a:latin typeface="TT NORMS"/>
            </a:rPr>
            <a:t> </a:t>
          </a:r>
          <a:r>
            <a:rPr lang="ru-RU" sz="1900" dirty="0">
              <a:latin typeface="TT NORMS"/>
            </a:rPr>
            <a:t>светильников – 66 шт.</a:t>
          </a:r>
          <a:r>
            <a:rPr lang="en-US" sz="1900" dirty="0">
              <a:latin typeface="TT NORMS"/>
            </a:rPr>
            <a:t>, </a:t>
          </a:r>
          <a:r>
            <a:rPr lang="ru-RU" sz="1900" dirty="0">
              <a:latin typeface="TT NORMS"/>
            </a:rPr>
            <a:t>замена стартеров – 33 шт.)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ремонт замка входной двери (подъезд № 2)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5790025C-E9C8-4C4A-93B3-98BEC53DF985}">
      <dgm:prSet custT="1"/>
      <dgm:spPr/>
      <dgm:t>
        <a:bodyPr/>
        <a:lstStyle/>
        <a:p>
          <a:r>
            <a:rPr lang="ru-RU" sz="1900" dirty="0">
              <a:latin typeface="TT NORMS"/>
            </a:rPr>
            <a:t>Прочистили дорожку лифта (подъезд № 2)</a:t>
          </a:r>
        </a:p>
      </dgm:t>
    </dgm:pt>
    <dgm:pt modelId="{2908B5B8-911E-4765-AE44-1B35B46C1A54}" type="parTrans" cxnId="{C73E3CF8-1C22-4D4C-AF1E-8D142EDCE316}">
      <dgm:prSet/>
      <dgm:spPr/>
      <dgm:t>
        <a:bodyPr/>
        <a:lstStyle/>
        <a:p>
          <a:endParaRPr lang="ru-RU"/>
        </a:p>
      </dgm:t>
    </dgm:pt>
    <dgm:pt modelId="{D0A7F719-64FE-48D5-863D-CDF183714F86}" type="sibTrans" cxnId="{C73E3CF8-1C22-4D4C-AF1E-8D142EDCE316}">
      <dgm:prSet/>
      <dgm:spPr/>
      <dgm:t>
        <a:bodyPr/>
        <a:lstStyle/>
        <a:p>
          <a:endParaRPr lang="ru-RU"/>
        </a:p>
      </dgm:t>
    </dgm:pt>
    <dgm:pt modelId="{9362FB66-B967-4DC3-BDA0-F204C6C5CBF2}">
      <dgm:prSet custT="1"/>
      <dgm:spPr/>
      <dgm:t>
        <a:bodyPr/>
        <a:lstStyle/>
        <a:p>
          <a:r>
            <a:rPr lang="ru-RU" sz="1900" dirty="0">
              <a:latin typeface="TT NORMS"/>
            </a:rPr>
            <a:t>Устранили загрязнения щитов вводных распределительных устройств</a:t>
          </a:r>
        </a:p>
        <a:p>
          <a:r>
            <a:rPr lang="ru-RU" sz="1900" dirty="0">
              <a:latin typeface="TT NORMS"/>
            </a:rPr>
            <a:t>(подъезд № 2)</a:t>
          </a: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8FF08047-3375-4CAD-B408-3C666FCC661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Провели очистку аккумуляторных батарей аварийного освещения</a:t>
          </a:r>
        </a:p>
      </dgm:t>
    </dgm:pt>
    <dgm:pt modelId="{C8FAF2FF-7642-4B46-9057-48FB0100E998}" type="parTrans" cxnId="{0C6D828C-021D-4628-BEFE-95958B6DE89C}">
      <dgm:prSet/>
      <dgm:spPr/>
      <dgm:t>
        <a:bodyPr/>
        <a:lstStyle/>
        <a:p>
          <a:endParaRPr lang="ru-RU"/>
        </a:p>
      </dgm:t>
    </dgm:pt>
    <dgm:pt modelId="{F5C281D0-52D8-4D8C-BE92-97D77B9D04FE}" type="sibTrans" cxnId="{0C6D828C-021D-4628-BEFE-95958B6DE89C}">
      <dgm:prSet/>
      <dgm:spPr/>
      <dgm:t>
        <a:bodyPr/>
        <a:lstStyle/>
        <a:p>
          <a:endParaRPr lang="ru-RU"/>
        </a:p>
      </dgm:t>
    </dgm:pt>
    <dgm:pt modelId="{8B2C446D-CE1B-EE43-B03D-1F97B6BEAA91}">
      <dgm:prSet custT="1"/>
      <dgm:spPr/>
      <dgm:t>
        <a:bodyPr/>
        <a:lstStyle/>
        <a:p>
          <a:r>
            <a:rPr lang="ru-RU" sz="1900" dirty="0"/>
            <a:t>Провели опрессовку системы отопления</a:t>
          </a:r>
        </a:p>
      </dgm:t>
    </dgm:pt>
    <dgm:pt modelId="{56F36885-00AA-0148-A67A-5591ECC2D80E}" type="parTrans" cxnId="{A16FA4DA-0CC8-6F4F-A6F8-4D31561B81B4}">
      <dgm:prSet/>
      <dgm:spPr/>
      <dgm:t>
        <a:bodyPr/>
        <a:lstStyle/>
        <a:p>
          <a:endParaRPr lang="ru-RU"/>
        </a:p>
      </dgm:t>
    </dgm:pt>
    <dgm:pt modelId="{96BDDD1F-A3B6-4D46-B88E-F736197267AC}" type="sibTrans" cxnId="{A16FA4DA-0CC8-6F4F-A6F8-4D31561B81B4}">
      <dgm:prSet/>
      <dgm:spPr/>
      <dgm:t>
        <a:bodyPr/>
        <a:lstStyle/>
        <a:p>
          <a:endParaRPr lang="ru-RU"/>
        </a:p>
      </dgm:t>
    </dgm:pt>
    <dgm:pt modelId="{36078FA6-593A-9344-BC0C-1BBCF85D68A2}">
      <dgm:prSet/>
      <dgm:spPr/>
      <dgm:t>
        <a:bodyPr/>
        <a:lstStyle/>
        <a:p>
          <a:r>
            <a:rPr lang="ru-RU" dirty="0"/>
            <a:t>Восстановили шлейф речевого оповещения пожара. Провели плановые работа по противопожарным системам безопасности </a:t>
          </a:r>
        </a:p>
      </dgm:t>
    </dgm:pt>
    <dgm:pt modelId="{6C0ECE8C-F998-3147-9591-9896DB63FAE4}" type="parTrans" cxnId="{63871D1F-AD69-9C44-84CB-C51BC4669DC9}">
      <dgm:prSet/>
      <dgm:spPr/>
      <dgm:t>
        <a:bodyPr/>
        <a:lstStyle/>
        <a:p>
          <a:endParaRPr lang="ru-RU"/>
        </a:p>
      </dgm:t>
    </dgm:pt>
    <dgm:pt modelId="{16845901-3303-B849-BBA7-F50300BD352A}" type="sibTrans" cxnId="{63871D1F-AD69-9C44-84CB-C51BC4669DC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8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8"/>
      <dgm:spPr/>
    </dgm:pt>
    <dgm:pt modelId="{378E7B9F-78DA-461A-8681-94208A0CE00B}" type="pres">
      <dgm:prSet presAssocID="{9362FB66-B967-4DC3-BDA0-F204C6C5CBF2}" presName="vert1" presStyleCnt="0"/>
      <dgm:spPr/>
    </dgm:pt>
    <dgm:pt modelId="{98F93838-B6D8-6C45-BAA0-CBB1D3936A35}" type="pres">
      <dgm:prSet presAssocID="{36078FA6-593A-9344-BC0C-1BBCF85D68A2}" presName="thickLine" presStyleLbl="alignNode1" presStyleIdx="1" presStyleCnt="8"/>
      <dgm:spPr/>
    </dgm:pt>
    <dgm:pt modelId="{09B579DC-26B2-6C4A-A703-6E6115D55F14}" type="pres">
      <dgm:prSet presAssocID="{36078FA6-593A-9344-BC0C-1BBCF85D68A2}" presName="horz1" presStyleCnt="0"/>
      <dgm:spPr/>
    </dgm:pt>
    <dgm:pt modelId="{99378D12-59DB-204A-9E10-4A082947904F}" type="pres">
      <dgm:prSet presAssocID="{36078FA6-593A-9344-BC0C-1BBCF85D68A2}" presName="tx1" presStyleLbl="revTx" presStyleIdx="1" presStyleCnt="8"/>
      <dgm:spPr/>
    </dgm:pt>
    <dgm:pt modelId="{945BD240-79BF-374E-B01B-97BC6881A884}" type="pres">
      <dgm:prSet presAssocID="{36078FA6-593A-9344-BC0C-1BBCF85D68A2}" presName="vert1" presStyleCnt="0"/>
      <dgm:spPr/>
    </dgm:pt>
    <dgm:pt modelId="{0A508C64-AD59-4156-B900-D9107422B3AE}" type="pres">
      <dgm:prSet presAssocID="{8FF08047-3375-4CAD-B408-3C666FCC661D}" presName="thickLine" presStyleLbl="alignNode1" presStyleIdx="2" presStyleCnt="8"/>
      <dgm:spPr/>
    </dgm:pt>
    <dgm:pt modelId="{452983AC-D817-4880-9D5D-090F27610D3D}" type="pres">
      <dgm:prSet presAssocID="{8FF08047-3375-4CAD-B408-3C666FCC661D}" presName="horz1" presStyleCnt="0"/>
      <dgm:spPr/>
    </dgm:pt>
    <dgm:pt modelId="{D8E605EF-D1D7-461E-BA81-693FBC4D5998}" type="pres">
      <dgm:prSet presAssocID="{8FF08047-3375-4CAD-B408-3C666FCC661D}" presName="tx1" presStyleLbl="revTx" presStyleIdx="2" presStyleCnt="8" custScaleY="62016"/>
      <dgm:spPr/>
    </dgm:pt>
    <dgm:pt modelId="{DA9FAD0F-16D7-4A9E-B1F6-419D2A91DE75}" type="pres">
      <dgm:prSet presAssocID="{8FF08047-3375-4CAD-B408-3C666FCC661D}" presName="vert1" presStyleCnt="0"/>
      <dgm:spPr/>
    </dgm:pt>
    <dgm:pt modelId="{A5D15038-0EDA-4583-824F-9EA7E89588F5}" type="pres">
      <dgm:prSet presAssocID="{C45F8BB3-AB63-4EDC-89FB-B4501B82C166}" presName="thickLine" presStyleLbl="alignNode1" presStyleIdx="3" presStyleCnt="8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3" presStyleCnt="8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4" presStyleCnt="8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4" presStyleCnt="8"/>
      <dgm:spPr/>
    </dgm:pt>
    <dgm:pt modelId="{D5CD35E3-839C-4ABC-97BC-41C7B24C00D6}" type="pres">
      <dgm:prSet presAssocID="{5A86FEC0-0EF4-4A9A-BCCB-D14380FD539D}" presName="vert1" presStyleCnt="0"/>
      <dgm:spPr/>
    </dgm:pt>
    <dgm:pt modelId="{03BBAFFD-A5CB-4656-AD05-7ED91BF47C1D}" type="pres">
      <dgm:prSet presAssocID="{F5979DC0-E797-4015-A0F4-647D7F3A6E49}" presName="thickLine" presStyleLbl="alignNode1" presStyleIdx="5" presStyleCnt="8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5" presStyleCnt="8" custScaleY="79616"/>
      <dgm:spPr/>
    </dgm:pt>
    <dgm:pt modelId="{7228716B-F84C-4D0D-98FD-C2A480A8EA0D}" type="pres">
      <dgm:prSet presAssocID="{F5979DC0-E797-4015-A0F4-647D7F3A6E49}" presName="vert1" presStyleCnt="0"/>
      <dgm:spPr/>
    </dgm:pt>
    <dgm:pt modelId="{A5587A50-14CC-453F-B625-1336B0BFDDBC}" type="pres">
      <dgm:prSet presAssocID="{5790025C-E9C8-4C4A-93B3-98BEC53DF985}" presName="thickLine" presStyleLbl="alignNode1" presStyleIdx="6" presStyleCnt="8" custLinFactNeighborY="8988"/>
      <dgm:spPr/>
    </dgm:pt>
    <dgm:pt modelId="{7EC9EF71-F43C-4946-9F47-820BF83F9460}" type="pres">
      <dgm:prSet presAssocID="{5790025C-E9C8-4C4A-93B3-98BEC53DF985}" presName="horz1" presStyleCnt="0"/>
      <dgm:spPr/>
    </dgm:pt>
    <dgm:pt modelId="{E2668016-7161-4190-A98C-89AA73F2CF1A}" type="pres">
      <dgm:prSet presAssocID="{5790025C-E9C8-4C4A-93B3-98BEC53DF985}" presName="tx1" presStyleLbl="revTx" presStyleIdx="6" presStyleCnt="8" custScaleY="92223"/>
      <dgm:spPr/>
    </dgm:pt>
    <dgm:pt modelId="{0C26D9EE-A6D1-4766-B760-5E73812B5E28}" type="pres">
      <dgm:prSet presAssocID="{5790025C-E9C8-4C4A-93B3-98BEC53DF985}" presName="vert1" presStyleCnt="0"/>
      <dgm:spPr/>
    </dgm:pt>
    <dgm:pt modelId="{41957E40-08AA-0C47-9756-EB94D9368153}" type="pres">
      <dgm:prSet presAssocID="{8B2C446D-CE1B-EE43-B03D-1F97B6BEAA91}" presName="thickLine" presStyleLbl="alignNode1" presStyleIdx="7" presStyleCnt="8"/>
      <dgm:spPr/>
    </dgm:pt>
    <dgm:pt modelId="{5F4D8293-D15A-D44E-A802-8882EEC9A2EC}" type="pres">
      <dgm:prSet presAssocID="{8B2C446D-CE1B-EE43-B03D-1F97B6BEAA91}" presName="horz1" presStyleCnt="0"/>
      <dgm:spPr/>
    </dgm:pt>
    <dgm:pt modelId="{B565EABF-F76B-3340-AC09-3215795F4D63}" type="pres">
      <dgm:prSet presAssocID="{8B2C446D-CE1B-EE43-B03D-1F97B6BEAA91}" presName="tx1" presStyleLbl="revTx" presStyleIdx="7" presStyleCnt="8"/>
      <dgm:spPr/>
    </dgm:pt>
    <dgm:pt modelId="{C31826A6-9373-8B41-BB9B-D2AE6EAD6AF3}" type="pres">
      <dgm:prSet presAssocID="{8B2C446D-CE1B-EE43-B03D-1F97B6BEAA91}" presName="vert1" presStyleCnt="0"/>
      <dgm:spPr/>
    </dgm:pt>
  </dgm:ptLst>
  <dgm:cxnLst>
    <dgm:cxn modelId="{43988B04-1C30-7343-9CEF-9C7795B78096}" type="presOf" srcId="{36078FA6-593A-9344-BC0C-1BBCF85D68A2}" destId="{99378D12-59DB-204A-9E10-4A082947904F}" srcOrd="0" destOrd="0" presId="urn:microsoft.com/office/officeart/2008/layout/LinedList"/>
    <dgm:cxn modelId="{FFD9D209-6D4A-4A6E-8D82-A4749FDEC453}" type="presOf" srcId="{9362FB66-B967-4DC3-BDA0-F204C6C5CBF2}" destId="{1DA583A7-81B8-447F-992A-C8BE68A51A42}" srcOrd="0" destOrd="0" presId="urn:microsoft.com/office/officeart/2008/layout/LinedList"/>
    <dgm:cxn modelId="{B82E581D-5A5A-46B5-BFD6-84F85FC0A717}" type="presOf" srcId="{8FF08047-3375-4CAD-B408-3C666FCC661D}" destId="{D8E605EF-D1D7-461E-BA81-693FBC4D5998}" srcOrd="0" destOrd="0" presId="urn:microsoft.com/office/officeart/2008/layout/LinedList"/>
    <dgm:cxn modelId="{63871D1F-AD69-9C44-84CB-C51BC4669DC9}" srcId="{7CF33A2E-ABA6-4CC0-B113-D45AFE9B77D2}" destId="{36078FA6-593A-9344-BC0C-1BBCF85D68A2}" srcOrd="1" destOrd="0" parTransId="{6C0ECE8C-F998-3147-9591-9896DB63FAE4}" sibTransId="{16845901-3303-B849-BBA7-F50300BD352A}"/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3" destOrd="0" parTransId="{146F310C-9D3F-4409-B375-B8B0D4AF533F}" sibTransId="{C740025E-CC51-4905-8577-2EA80BBE52A3}"/>
    <dgm:cxn modelId="{07087E5B-094D-48A0-847F-4DAEEF8FDC65}" type="presOf" srcId="{5790025C-E9C8-4C4A-93B3-98BEC53DF985}" destId="{E2668016-7161-4190-A98C-89AA73F2CF1A}" srcOrd="0" destOrd="0" presId="urn:microsoft.com/office/officeart/2008/layout/LinedList"/>
    <dgm:cxn modelId="{9EABBD4A-5F5E-4E0F-BA4E-D8E75B6B0069}" srcId="{7CF33A2E-ABA6-4CC0-B113-D45AFE9B77D2}" destId="{5A86FEC0-0EF4-4A9A-BCCB-D14380FD539D}" srcOrd="4" destOrd="0" parTransId="{C98322D7-5BB3-4F0B-8CB4-60F75F4320B6}" sibTransId="{76829F95-143D-432F-B286-E6CAF01C7DB5}"/>
    <dgm:cxn modelId="{80B0BD73-4CE6-459B-BB40-D664D3EFA37A}" type="presOf" srcId="{F5979DC0-E797-4015-A0F4-647D7F3A6E49}" destId="{DCC8FAF0-36ED-4651-8C8F-59F4D94D8B7F}" srcOrd="0" destOrd="0" presId="urn:microsoft.com/office/officeart/2008/layout/LinedList"/>
    <dgm:cxn modelId="{EDE5348B-F83C-8B44-81A0-8910EC266ACD}" type="presOf" srcId="{8B2C446D-CE1B-EE43-B03D-1F97B6BEAA91}" destId="{B565EABF-F76B-3340-AC09-3215795F4D63}" srcOrd="0" destOrd="0" presId="urn:microsoft.com/office/officeart/2008/layout/LinedList"/>
    <dgm:cxn modelId="{0C6D828C-021D-4628-BEFE-95958B6DE89C}" srcId="{7CF33A2E-ABA6-4CC0-B113-D45AFE9B77D2}" destId="{8FF08047-3375-4CAD-B408-3C666FCC661D}" srcOrd="2" destOrd="0" parTransId="{C8FAF2FF-7642-4B46-9057-48FB0100E998}" sibTransId="{F5C281D0-52D8-4D8C-BE92-97D77B9D04FE}"/>
    <dgm:cxn modelId="{07731FC1-6CCF-46EF-B608-CDA1DD070DD3}" srcId="{7CF33A2E-ABA6-4CC0-B113-D45AFE9B77D2}" destId="{F5979DC0-E797-4015-A0F4-647D7F3A6E49}" srcOrd="5" destOrd="0" parTransId="{AE77BDF4-BF2D-492B-A0DD-D1CD08DE0690}" sibTransId="{4331ED7D-9D77-4899-897D-3EBBABAA7BB6}"/>
    <dgm:cxn modelId="{A16FA4DA-0CC8-6F4F-A6F8-4D31561B81B4}" srcId="{7CF33A2E-ABA6-4CC0-B113-D45AFE9B77D2}" destId="{8B2C446D-CE1B-EE43-B03D-1F97B6BEAA91}" srcOrd="7" destOrd="0" parTransId="{56F36885-00AA-0148-A67A-5591ECC2D80E}" sibTransId="{96BDDD1F-A3B6-4D46-B88E-F736197267AC}"/>
    <dgm:cxn modelId="{C73E3CF8-1C22-4D4C-AF1E-8D142EDCE316}" srcId="{7CF33A2E-ABA6-4CC0-B113-D45AFE9B77D2}" destId="{5790025C-E9C8-4C4A-93B3-98BEC53DF985}" srcOrd="6" destOrd="0" parTransId="{2908B5B8-911E-4765-AE44-1B35B46C1A54}" sibTransId="{D0A7F719-64FE-48D5-863D-CDF183714F86}"/>
    <dgm:cxn modelId="{8568968D-111C-40B8-B692-4750FF1CF4D2}" type="presParOf" srcId="{C144393C-C46A-407D-B9BB-663670DC4BDB}" destId="{4ACE0E73-ADBD-445D-97FF-0E0C792B73C4}" srcOrd="0" destOrd="0" presId="urn:microsoft.com/office/officeart/2008/layout/LinedList"/>
    <dgm:cxn modelId="{63C09681-989B-45A6-8072-981333F8631F}" type="presParOf" srcId="{C144393C-C46A-407D-B9BB-663670DC4BDB}" destId="{404D10FC-8603-4A05-98A9-D14FAE994B5C}" srcOrd="1" destOrd="0" presId="urn:microsoft.com/office/officeart/2008/layout/LinedList"/>
    <dgm:cxn modelId="{5E8B23AE-B4A0-4FC9-880F-078839527488}" type="presParOf" srcId="{404D10FC-8603-4A05-98A9-D14FAE994B5C}" destId="{1DA583A7-81B8-447F-992A-C8BE68A51A42}" srcOrd="0" destOrd="0" presId="urn:microsoft.com/office/officeart/2008/layout/LinedList"/>
    <dgm:cxn modelId="{EAE6A3B2-866B-478A-81F2-9E45DD741043}" type="presParOf" srcId="{404D10FC-8603-4A05-98A9-D14FAE994B5C}" destId="{378E7B9F-78DA-461A-8681-94208A0CE00B}" srcOrd="1" destOrd="0" presId="urn:microsoft.com/office/officeart/2008/layout/LinedList"/>
    <dgm:cxn modelId="{43D8E192-56EE-DA4E-8B55-D5C5E7424ED1}" type="presParOf" srcId="{C144393C-C46A-407D-B9BB-663670DC4BDB}" destId="{98F93838-B6D8-6C45-BAA0-CBB1D3936A35}" srcOrd="2" destOrd="0" presId="urn:microsoft.com/office/officeart/2008/layout/LinedList"/>
    <dgm:cxn modelId="{328BFD94-8DCC-BE43-9F57-1E621859D6C4}" type="presParOf" srcId="{C144393C-C46A-407D-B9BB-663670DC4BDB}" destId="{09B579DC-26B2-6C4A-A703-6E6115D55F14}" srcOrd="3" destOrd="0" presId="urn:microsoft.com/office/officeart/2008/layout/LinedList"/>
    <dgm:cxn modelId="{FF1B6243-CA2B-CA4F-8484-9CE650E6090E}" type="presParOf" srcId="{09B579DC-26B2-6C4A-A703-6E6115D55F14}" destId="{99378D12-59DB-204A-9E10-4A082947904F}" srcOrd="0" destOrd="0" presId="urn:microsoft.com/office/officeart/2008/layout/LinedList"/>
    <dgm:cxn modelId="{2239D3F0-902A-5447-BBDC-BFD6B0D92EEC}" type="presParOf" srcId="{09B579DC-26B2-6C4A-A703-6E6115D55F14}" destId="{945BD240-79BF-374E-B01B-97BC6881A884}" srcOrd="1" destOrd="0" presId="urn:microsoft.com/office/officeart/2008/layout/LinedList"/>
    <dgm:cxn modelId="{4ACEA7D6-8C8D-4A87-B7A7-068FF0CFF00B}" type="presParOf" srcId="{C144393C-C46A-407D-B9BB-663670DC4BDB}" destId="{0A508C64-AD59-4156-B900-D9107422B3AE}" srcOrd="4" destOrd="0" presId="urn:microsoft.com/office/officeart/2008/layout/LinedList"/>
    <dgm:cxn modelId="{33F5650C-2B5A-4B63-ACCC-D668D6670A74}" type="presParOf" srcId="{C144393C-C46A-407D-B9BB-663670DC4BDB}" destId="{452983AC-D817-4880-9D5D-090F27610D3D}" srcOrd="5" destOrd="0" presId="urn:microsoft.com/office/officeart/2008/layout/LinedList"/>
    <dgm:cxn modelId="{480A0346-74B4-4544-9A0D-B93A71A09119}" type="presParOf" srcId="{452983AC-D817-4880-9D5D-090F27610D3D}" destId="{D8E605EF-D1D7-461E-BA81-693FBC4D5998}" srcOrd="0" destOrd="0" presId="urn:microsoft.com/office/officeart/2008/layout/LinedList"/>
    <dgm:cxn modelId="{65BCC581-99C6-449B-90AD-EFB2C3111DFC}" type="presParOf" srcId="{452983AC-D817-4880-9D5D-090F27610D3D}" destId="{DA9FAD0F-16D7-4A9E-B1F6-419D2A91DE75}" srcOrd="1" destOrd="0" presId="urn:microsoft.com/office/officeart/2008/layout/LinedList"/>
    <dgm:cxn modelId="{F61D1366-FCBE-4E1C-B42B-20F5F351E7A3}" type="presParOf" srcId="{C144393C-C46A-407D-B9BB-663670DC4BDB}" destId="{A5D15038-0EDA-4583-824F-9EA7E89588F5}" srcOrd="6" destOrd="0" presId="urn:microsoft.com/office/officeart/2008/layout/LinedList"/>
    <dgm:cxn modelId="{197DE253-6FD6-413E-90CD-8ACB748D7D24}" type="presParOf" srcId="{C144393C-C46A-407D-B9BB-663670DC4BDB}" destId="{D1AE464C-DB27-4DB1-903F-10CC6ACAA335}" srcOrd="7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8" destOrd="0" presId="urn:microsoft.com/office/officeart/2008/layout/LinedList"/>
    <dgm:cxn modelId="{17EF0730-C4FB-4A44-8285-F9B90CEC5A38}" type="presParOf" srcId="{C144393C-C46A-407D-B9BB-663670DC4BDB}" destId="{BF1AF220-966A-416A-98FE-29DDE7509A19}" srcOrd="9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4B462DDA-2A6A-4CBE-8352-6EF60BD0E697}" type="presParOf" srcId="{C144393C-C46A-407D-B9BB-663670DC4BDB}" destId="{03BBAFFD-A5CB-4656-AD05-7ED91BF47C1D}" srcOrd="10" destOrd="0" presId="urn:microsoft.com/office/officeart/2008/layout/LinedList"/>
    <dgm:cxn modelId="{94DB95F0-DB6A-4047-90DB-367DE3A3E210}" type="presParOf" srcId="{C144393C-C46A-407D-B9BB-663670DC4BDB}" destId="{F41B3CDB-6A3A-4F35-904B-A2D83F0316AE}" srcOrd="11" destOrd="0" presId="urn:microsoft.com/office/officeart/2008/layout/LinedList"/>
    <dgm:cxn modelId="{7FE26385-9D7C-4A1A-ABC5-8B9A700B0EA4}" type="presParOf" srcId="{F41B3CDB-6A3A-4F35-904B-A2D83F0316AE}" destId="{DCC8FAF0-36ED-4651-8C8F-59F4D94D8B7F}" srcOrd="0" destOrd="0" presId="urn:microsoft.com/office/officeart/2008/layout/LinedList"/>
    <dgm:cxn modelId="{450958E6-30E4-4E79-8EC0-87A6E5038144}" type="presParOf" srcId="{F41B3CDB-6A3A-4F35-904B-A2D83F0316AE}" destId="{7228716B-F84C-4D0D-98FD-C2A480A8EA0D}" srcOrd="1" destOrd="0" presId="urn:microsoft.com/office/officeart/2008/layout/LinedList"/>
    <dgm:cxn modelId="{EF859A68-1DF1-472E-87CB-B11AD645EE61}" type="presParOf" srcId="{C144393C-C46A-407D-B9BB-663670DC4BDB}" destId="{A5587A50-14CC-453F-B625-1336B0BFDDBC}" srcOrd="12" destOrd="0" presId="urn:microsoft.com/office/officeart/2008/layout/LinedList"/>
    <dgm:cxn modelId="{E0E992C6-71C1-4185-9FFF-ACB59CDB0548}" type="presParOf" srcId="{C144393C-C46A-407D-B9BB-663670DC4BDB}" destId="{7EC9EF71-F43C-4946-9F47-820BF83F9460}" srcOrd="13" destOrd="0" presId="urn:microsoft.com/office/officeart/2008/layout/LinedList"/>
    <dgm:cxn modelId="{A3224E91-3E3C-48BC-BD46-D436A1FF79AF}" type="presParOf" srcId="{7EC9EF71-F43C-4946-9F47-820BF83F9460}" destId="{E2668016-7161-4190-A98C-89AA73F2CF1A}" srcOrd="0" destOrd="0" presId="urn:microsoft.com/office/officeart/2008/layout/LinedList"/>
    <dgm:cxn modelId="{2FFEABD9-C844-4680-A25C-8BDA8E4D3757}" type="presParOf" srcId="{7EC9EF71-F43C-4946-9F47-820BF83F9460}" destId="{0C26D9EE-A6D1-4766-B760-5E73812B5E28}" srcOrd="1" destOrd="0" presId="urn:microsoft.com/office/officeart/2008/layout/LinedList"/>
    <dgm:cxn modelId="{0F97CAEF-AA7F-A841-9F89-DF7D15098907}" type="presParOf" srcId="{C144393C-C46A-407D-B9BB-663670DC4BDB}" destId="{41957E40-08AA-0C47-9756-EB94D9368153}" srcOrd="14" destOrd="0" presId="urn:microsoft.com/office/officeart/2008/layout/LinedList"/>
    <dgm:cxn modelId="{3D31DC10-17F9-394D-9932-BAFB0DF48265}" type="presParOf" srcId="{C144393C-C46A-407D-B9BB-663670DC4BDB}" destId="{5F4D8293-D15A-D44E-A802-8882EEC9A2EC}" srcOrd="15" destOrd="0" presId="urn:microsoft.com/office/officeart/2008/layout/LinedList"/>
    <dgm:cxn modelId="{F9216574-8DA0-5449-A630-0E6CFC34F7D3}" type="presParOf" srcId="{5F4D8293-D15A-D44E-A802-8882EEC9A2EC}" destId="{B565EABF-F76B-3340-AC09-3215795F4D63}" srcOrd="0" destOrd="0" presId="urn:microsoft.com/office/officeart/2008/layout/LinedList"/>
    <dgm:cxn modelId="{363E65DE-6BED-A141-AA2A-58008CFE8A48}" type="presParOf" srcId="{5F4D8293-D15A-D44E-A802-8882EEC9A2EC}" destId="{C31826A6-9373-8B41-BB9B-D2AE6EAD6A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май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65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650"/>
          <a:ext cx="8369779" cy="6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Устранили загрязнения щитов вводных распределительных устройств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(подъезд № 2)</a:t>
          </a:r>
        </a:p>
      </dsp:txBody>
      <dsp:txXfrm>
        <a:off x="0" y="650"/>
        <a:ext cx="8369779" cy="666833"/>
      </dsp:txXfrm>
    </dsp:sp>
    <dsp:sp modelId="{98F93838-B6D8-6C45-BAA0-CBB1D3936A35}">
      <dsp:nvSpPr>
        <dsp:cNvPr id="0" name=""/>
        <dsp:cNvSpPr/>
      </dsp:nvSpPr>
      <dsp:spPr>
        <a:xfrm>
          <a:off x="0" y="667483"/>
          <a:ext cx="8369779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378D12-59DB-204A-9E10-4A082947904F}">
      <dsp:nvSpPr>
        <dsp:cNvPr id="0" name=""/>
        <dsp:cNvSpPr/>
      </dsp:nvSpPr>
      <dsp:spPr>
        <a:xfrm>
          <a:off x="0" y="667483"/>
          <a:ext cx="8369779" cy="6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Восстановили шлейф речевого оповещения пожара. Провели плановые работа по противопожарным системам безопасности </a:t>
          </a:r>
        </a:p>
      </dsp:txBody>
      <dsp:txXfrm>
        <a:off x="0" y="667483"/>
        <a:ext cx="8369779" cy="666833"/>
      </dsp:txXfrm>
    </dsp:sp>
    <dsp:sp modelId="{0A508C64-AD59-4156-B900-D9107422B3AE}">
      <dsp:nvSpPr>
        <dsp:cNvPr id="0" name=""/>
        <dsp:cNvSpPr/>
      </dsp:nvSpPr>
      <dsp:spPr>
        <a:xfrm>
          <a:off x="0" y="1334317"/>
          <a:ext cx="8369779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605EF-D1D7-461E-BA81-693FBC4D5998}">
      <dsp:nvSpPr>
        <dsp:cNvPr id="0" name=""/>
        <dsp:cNvSpPr/>
      </dsp:nvSpPr>
      <dsp:spPr>
        <a:xfrm>
          <a:off x="0" y="1334317"/>
          <a:ext cx="8369779" cy="413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Провели очистку аккумуляторных батарей аварийного освещения</a:t>
          </a:r>
        </a:p>
      </dsp:txBody>
      <dsp:txXfrm>
        <a:off x="0" y="1334317"/>
        <a:ext cx="8369779" cy="413543"/>
      </dsp:txXfrm>
    </dsp:sp>
    <dsp:sp modelId="{A5D15038-0EDA-4583-824F-9EA7E89588F5}">
      <dsp:nvSpPr>
        <dsp:cNvPr id="0" name=""/>
        <dsp:cNvSpPr/>
      </dsp:nvSpPr>
      <dsp:spPr>
        <a:xfrm>
          <a:off x="0" y="1747860"/>
          <a:ext cx="8369779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1747860"/>
          <a:ext cx="8369779" cy="6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смазку и подтяжку контактов и механизмов </a:t>
          </a:r>
          <a:r>
            <a:rPr lang="ru-RU" sz="1900" kern="1200" dirty="0" err="1">
              <a:latin typeface="TT NORMS"/>
            </a:rPr>
            <a:t>электродоводчиков</a:t>
          </a:r>
          <a:r>
            <a:rPr lang="ru-RU" sz="1900" kern="1200" dirty="0">
              <a:latin typeface="TT NORMS"/>
            </a:rPr>
            <a:t> на входных дверях</a:t>
          </a:r>
        </a:p>
      </dsp:txBody>
      <dsp:txXfrm>
        <a:off x="0" y="1747860"/>
        <a:ext cx="8369779" cy="666833"/>
      </dsp:txXfrm>
    </dsp:sp>
    <dsp:sp modelId="{C321EFDA-F00E-4650-90FC-EFF980465218}">
      <dsp:nvSpPr>
        <dsp:cNvPr id="0" name=""/>
        <dsp:cNvSpPr/>
      </dsp:nvSpPr>
      <dsp:spPr>
        <a:xfrm>
          <a:off x="0" y="2414693"/>
          <a:ext cx="8369779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2414693"/>
          <a:ext cx="8369779" cy="6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Провели осмотр светильников (чистка</a:t>
          </a:r>
          <a:r>
            <a:rPr lang="en-US" sz="1900" kern="1200" dirty="0">
              <a:latin typeface="TT NORMS"/>
            </a:rPr>
            <a:t> </a:t>
          </a:r>
          <a:r>
            <a:rPr lang="ru-RU" sz="1900" kern="1200" dirty="0">
              <a:latin typeface="TT NORMS"/>
            </a:rPr>
            <a:t>светильников – 66 шт.</a:t>
          </a:r>
          <a:r>
            <a:rPr lang="en-US" sz="1900" kern="1200" dirty="0">
              <a:latin typeface="TT NORMS"/>
            </a:rPr>
            <a:t>, </a:t>
          </a:r>
          <a:r>
            <a:rPr lang="ru-RU" sz="1900" kern="1200" dirty="0">
              <a:latin typeface="TT NORMS"/>
            </a:rPr>
            <a:t>замена стартеров – 33 шт.)</a:t>
          </a:r>
        </a:p>
      </dsp:txBody>
      <dsp:txXfrm>
        <a:off x="0" y="2414693"/>
        <a:ext cx="8369779" cy="666833"/>
      </dsp:txXfrm>
    </dsp:sp>
    <dsp:sp modelId="{03BBAFFD-A5CB-4656-AD05-7ED91BF47C1D}">
      <dsp:nvSpPr>
        <dsp:cNvPr id="0" name=""/>
        <dsp:cNvSpPr/>
      </dsp:nvSpPr>
      <dsp:spPr>
        <a:xfrm>
          <a:off x="0" y="3081526"/>
          <a:ext cx="8369779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3081526"/>
          <a:ext cx="8369779" cy="530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ремонт замка входной двери (подъезд № 2)</a:t>
          </a:r>
        </a:p>
      </dsp:txBody>
      <dsp:txXfrm>
        <a:off x="0" y="3081526"/>
        <a:ext cx="8369779" cy="530905"/>
      </dsp:txXfrm>
    </dsp:sp>
    <dsp:sp modelId="{A5587A50-14CC-453F-B625-1336B0BFDDBC}">
      <dsp:nvSpPr>
        <dsp:cNvPr id="0" name=""/>
        <dsp:cNvSpPr/>
      </dsp:nvSpPr>
      <dsp:spPr>
        <a:xfrm>
          <a:off x="0" y="3667706"/>
          <a:ext cx="8369779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68016-7161-4190-A98C-89AA73F2CF1A}">
      <dsp:nvSpPr>
        <dsp:cNvPr id="0" name=""/>
        <dsp:cNvSpPr/>
      </dsp:nvSpPr>
      <dsp:spPr>
        <a:xfrm>
          <a:off x="0" y="3612432"/>
          <a:ext cx="8369779" cy="61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Прочистили дорожку лифта (подъезд № 2)</a:t>
          </a:r>
        </a:p>
      </dsp:txBody>
      <dsp:txXfrm>
        <a:off x="0" y="3612432"/>
        <a:ext cx="8369779" cy="614973"/>
      </dsp:txXfrm>
    </dsp:sp>
    <dsp:sp modelId="{41957E40-08AA-0C47-9756-EB94D9368153}">
      <dsp:nvSpPr>
        <dsp:cNvPr id="0" name=""/>
        <dsp:cNvSpPr/>
      </dsp:nvSpPr>
      <dsp:spPr>
        <a:xfrm>
          <a:off x="0" y="4227406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65EABF-F76B-3340-AC09-3215795F4D63}">
      <dsp:nvSpPr>
        <dsp:cNvPr id="0" name=""/>
        <dsp:cNvSpPr/>
      </dsp:nvSpPr>
      <dsp:spPr>
        <a:xfrm>
          <a:off x="0" y="4227406"/>
          <a:ext cx="8369779" cy="6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Провели опрессовку системы отопления</a:t>
          </a:r>
        </a:p>
      </dsp:txBody>
      <dsp:txXfrm>
        <a:off x="0" y="4227406"/>
        <a:ext cx="8369779" cy="66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Май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08187" y="8252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прочистку желобов по периметру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земля, тротуар, мусор&#10;&#10;Автоматически созданное описание">
            <a:extLst>
              <a:ext uri="{FF2B5EF4-FFF2-40B4-BE49-F238E27FC236}">
                <a16:creationId xmlns:a16="http://schemas.microsoft.com/office/drawing/2014/main" id="{A168B332-C178-96B7-3463-FF934D474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3" y="1876531"/>
            <a:ext cx="2328704" cy="3104938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емля, внешний, мостовая&#10;&#10;Автоматически созданное описание">
            <a:extLst>
              <a:ext uri="{FF2B5EF4-FFF2-40B4-BE49-F238E27FC236}">
                <a16:creationId xmlns:a16="http://schemas.microsoft.com/office/drawing/2014/main" id="{9034EDB7-9107-66F6-2A8B-A80691D9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71" y="1853466"/>
            <a:ext cx="1758196" cy="3125681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емля, внешний, тротуар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7C496605-C4A9-BEDD-3582-CB4EB0A7E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44" y="1876531"/>
            <a:ext cx="2328704" cy="310493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порт, внешний, тротуар, скат&#10;&#10;Автоматически созданное описание">
            <a:extLst>
              <a:ext uri="{FF2B5EF4-FFF2-40B4-BE49-F238E27FC236}">
                <a16:creationId xmlns:a16="http://schemas.microsoft.com/office/drawing/2014/main" id="{5A4C3068-D10E-6EF0-D316-41A4131A7B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55" y="1855788"/>
            <a:ext cx="2344261" cy="31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74511"/>
              </p:ext>
            </p:extLst>
          </p:nvPr>
        </p:nvGraphicFramePr>
        <p:xfrm>
          <a:off x="368179" y="2795521"/>
          <a:ext cx="8407641" cy="255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май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331,1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66,7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9,6 м</a:t>
                      </a:r>
                      <a:r>
                        <a:rPr lang="ru-RU" sz="1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1,6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152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32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491,1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98,7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 0 кг </a:t>
                      </a: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47774"/>
              </p:ext>
            </p:extLst>
          </p:nvPr>
        </p:nvGraphicFramePr>
        <p:xfrm>
          <a:off x="387110" y="1208253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май 2022 года выполнили 435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93450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май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1 568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369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1 838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435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8EA3533-67C0-7898-7110-8ED347E66708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368700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03C1D"/>
              </a:buClr>
              <a:buNone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Кроме заявок на восстановление подачи электричества в помещения (выбило УЗО), иных аварий не было.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39959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май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9 855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1 967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мае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447711"/>
              </p:ext>
            </p:extLst>
          </p:nvPr>
        </p:nvGraphicFramePr>
        <p:xfrm>
          <a:off x="332038" y="1481559"/>
          <a:ext cx="8369778" cy="458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916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58862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426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комплексную уборку ковриков в тамбурах вестибюля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 (вестибюли)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влажную уборку окон с внутренней стороны с применением спец. средств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 (лестница, лифтовой холл)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влажную протирку остекления козырьков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влажную уборку светопрозрачных конструкций с внутренней и наружной сторон с использованием спец. средств для мытья окон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 (вестибюли)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Установили теннисные столы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придомовая территория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594341"/>
              </p:ext>
            </p:extLst>
          </p:nvPr>
        </p:nvGraphicFramePr>
        <p:xfrm>
          <a:off x="343504" y="1321826"/>
          <a:ext cx="8140824" cy="38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T NORMS"/>
                        </a:rPr>
                        <a:t>Май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21 232 002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557 412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21 789 415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T NORMS"/>
                        </a:rPr>
                        <a:t>Справочно</a:t>
                      </a:r>
                      <a:r>
                        <a:rPr lang="ru-RU" sz="14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1 020 564₽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июнь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02253"/>
              </p:ext>
            </p:extLst>
          </p:nvPr>
        </p:nvGraphicFramePr>
        <p:xfrm>
          <a:off x="439948" y="1354238"/>
          <a:ext cx="8134826" cy="399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54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50282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422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164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Проведем сезонные работы по подготовке системы к отопительному сезону, включая замену прокладок и промывку теплообменников </a:t>
                      </a:r>
                      <a:endParaRPr lang="en-GB" sz="16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Продолжим проводить влажную уборку окон с внутренней стороны с применением спец. средств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84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Измерим сопротивление изоляции электропроводки внутреннего освещения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сухую протирку элементов натурального камня на высоте выше 2 м.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94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Выполним проверку и замену фильтров системы вентиляции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работы в паркинге (грунтовка, покраска колонн и люков)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93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Организуем работы по устранению недостатков по фасадным панелям в рамках гарантийных обязательств застройщика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восстановление окрасочного покрытия металлической части ограждения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22325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 (1)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95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Обработали повреждения стволов деревьев препаратом «</a:t>
            </a:r>
            <a:r>
              <a:rPr lang="ru-RU" sz="16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Раннет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туи 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стимулятором роста и препаратом «</a:t>
            </a:r>
            <a:r>
              <a:rPr lang="ru-RU" sz="16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Фитоверм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» от болезней;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Провели опрыскивание 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калины и бересклет  от болезней и вредителей, а также обработку ивы  стимулятором роста;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Провели санитарную обрезку кустарников и хвойных растений;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п</a:t>
            </a: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рополку, рыхление, мульчирование почвы под многолетними растениями (пионы, ирисы, спиреи, хосты, гортензии);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Провели прополку от сорняков приствольных кругов и клумб внутри скамеек, а также подкормку удобрением;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Посадили дополнительные почвопокровные растения на склоне.</a:t>
            </a:r>
          </a:p>
          <a:p>
            <a:pPr lvl="0" algn="just">
              <a:lnSpc>
                <a:spcPct val="91000"/>
              </a:lnSpc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T NORMS"/>
            </a:endParaRPr>
          </a:p>
        </p:txBody>
      </p:sp>
      <p:pic>
        <p:nvPicPr>
          <p:cNvPr id="5" name="Рисунок 4" descr="Изображение выглядит как внешний, земля, почва&#10;&#10;Автоматически созданное описание">
            <a:extLst>
              <a:ext uri="{FF2B5EF4-FFF2-40B4-BE49-F238E27FC236}">
                <a16:creationId xmlns:a16="http://schemas.microsoft.com/office/drawing/2014/main" id="{38BF7AAC-FD8F-0805-408A-5ED799E5F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3821" y="3936900"/>
            <a:ext cx="2341089" cy="175581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ешний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11FDDD9-8244-2F33-1C69-39975D77F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99" y="3644261"/>
            <a:ext cx="1755328" cy="23410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ешний, трава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6D6C639A-29D5-2153-75A8-56294A146A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53" y="3644261"/>
            <a:ext cx="1754398" cy="234108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8FE860B-D52C-D042-358F-4D9E2FFF3E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8" y="3644261"/>
            <a:ext cx="1755816" cy="234108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рево, внешний, земля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965B8E6-2E5A-6DD6-2C62-5D611F2C2D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21" y="3644261"/>
            <a:ext cx="1755816" cy="23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5899285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 (2)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5226C5-683B-72C5-3A8E-07AF53D17242}"/>
              </a:ext>
            </a:extLst>
          </p:cNvPr>
          <p:cNvSpPr txBox="1"/>
          <p:nvPr/>
        </p:nvSpPr>
        <p:spPr>
          <a:xfrm>
            <a:off x="255386" y="1341179"/>
            <a:ext cx="8549180" cy="106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подсев семян газонных трав на склонах, землевание и полив; 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7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Провели п</a:t>
            </a: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окос газона;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7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п</a:t>
            </a: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одкормку газона комплексным удобрением после скашивания;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Удалили с поверхности газона мусор и прочие загрязнения.</a:t>
            </a:r>
          </a:p>
        </p:txBody>
      </p:sp>
      <p:pic>
        <p:nvPicPr>
          <p:cNvPr id="13" name="Рисунок 12" descr="Изображение выглядит как трава, внешний, растени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3A3D92A0-52EF-F6E9-D68C-55ADD20DF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" y="2813711"/>
            <a:ext cx="2199988" cy="29333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ва, внешний, здани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0892B420-8C89-D31D-9A3E-01BC2ADA27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76" y="2813711"/>
            <a:ext cx="2199987" cy="293331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ешний, трава,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1C5BC29-4AD7-7348-7755-F6746090B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63" y="2813711"/>
            <a:ext cx="2199987" cy="29333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емля, внешний, камень, почва&#10;&#10;Автоматически созданное описание">
            <a:extLst>
              <a:ext uri="{FF2B5EF4-FFF2-40B4-BE49-F238E27FC236}">
                <a16:creationId xmlns:a16="http://schemas.microsoft.com/office/drawing/2014/main" id="{675636EA-4A94-F9C9-C84E-D1582BD4D2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89" y="2813711"/>
            <a:ext cx="2199987" cy="29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523681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мытье фасада с участием альпинистов (9 000 м</a:t>
            </a:r>
            <a:r>
              <a:rPr lang="ru-RU" sz="2300" b="1" baseline="30000" dirty="0">
                <a:solidFill>
                  <a:srgbClr val="D8843B"/>
                </a:solidFill>
                <a:latin typeface="TT NORMS"/>
                <a:cs typeface="Calibri Light"/>
              </a:rPr>
              <a:t>2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здание, небо, высокий&#10;&#10;Автоматически созданное описание">
            <a:extLst>
              <a:ext uri="{FF2B5EF4-FFF2-40B4-BE49-F238E27FC236}">
                <a16:creationId xmlns:a16="http://schemas.microsoft.com/office/drawing/2014/main" id="{62FF5DF1-5947-DE3F-997B-1D7FA8C15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9" y="1772814"/>
            <a:ext cx="2848169" cy="3872206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дание, внешний, многоквартирный дом, высокий&#10;&#10;Автоматически созданное описание">
            <a:extLst>
              <a:ext uri="{FF2B5EF4-FFF2-40B4-BE49-F238E27FC236}">
                <a16:creationId xmlns:a16="http://schemas.microsoft.com/office/drawing/2014/main" id="{1F17840B-20EE-19A7-6589-1645C1FFF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16" y="1772813"/>
            <a:ext cx="2848168" cy="38722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дание, небо, внешний, высокий&#10;&#10;Автоматически созданное описание">
            <a:extLst>
              <a:ext uri="{FF2B5EF4-FFF2-40B4-BE49-F238E27FC236}">
                <a16:creationId xmlns:a16="http://schemas.microsoft.com/office/drawing/2014/main" id="{873840E5-EADC-41C8-042D-61D5E16C4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63" y="1772814"/>
            <a:ext cx="2848168" cy="38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12907" y="344507"/>
            <a:ext cx="6374505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лампы в паркинге, на пожарной лестнице (этажи № -1 и № -2) и в подъезде № 3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5" name="Рисунок 4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81518ED-59B0-8A05-C38C-8672419BE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9" y="2056204"/>
            <a:ext cx="2207372" cy="295239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DF7193-333A-8A56-2265-A6E9E49DF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24" y="2056203"/>
            <a:ext cx="2191233" cy="292164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234CFD-95E6-092F-200D-BEA2D53CFD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16" y="2056203"/>
            <a:ext cx="2207372" cy="29431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тена, внутренний, легк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140A3744-34A8-C9FD-41FF-E42309D9D3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69" y="2056203"/>
            <a:ext cx="2191233" cy="29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4204" y="344507"/>
            <a:ext cx="4685706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зеркала (подъезд № 3, этажи №№ 2 и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0C7A7F-B6F6-E0A8-8FE0-61127F40C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" y="1448282"/>
            <a:ext cx="2153207" cy="3823514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тена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DDC1EA9-0717-1BE9-DB4E-E3E67D46D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72" y="1448282"/>
            <a:ext cx="2153207" cy="38235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пол, стена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4FC65805-CE01-D8BD-7DB5-A9FDF7778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5" y="1448284"/>
            <a:ext cx="2153207" cy="382351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6C6C66FC-66D6-B9FA-E468-63EBFCEE0C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49" y="1448282"/>
            <a:ext cx="2153207" cy="38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61399" y="435633"/>
            <a:ext cx="585015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Установили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терморасширяющуюся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ленту (подъезд № 2, этажи №№ 1, 8 и 15)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ена, внутренний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0EEF5B48-3397-FD3D-4114-E2ABCA3E2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32" y="1855582"/>
            <a:ext cx="2424456" cy="3232607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D003BB7-0997-9AEC-5F2F-F5F57D147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6" y="1855052"/>
            <a:ext cx="2425760" cy="323434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754703A-75E1-0B71-4AB3-223133785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0" y="1855052"/>
            <a:ext cx="1820660" cy="323313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1EBF0E6-1178-68EF-6B90-39D6AAEAE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66" y="1855052"/>
            <a:ext cx="1820660" cy="32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44450" y="340123"/>
            <a:ext cx="5842990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мытье окон на 1-ом этаже и промывку спуска в паркинг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дание, веранда&#10;&#10;Автоматически созданное описание">
            <a:extLst>
              <a:ext uri="{FF2B5EF4-FFF2-40B4-BE49-F238E27FC236}">
                <a16:creationId xmlns:a16="http://schemas.microsoft.com/office/drawing/2014/main" id="{5A59E111-8087-A5F8-770A-9C80F1D95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" y="1759903"/>
            <a:ext cx="1868212" cy="3321265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ол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46EB890C-2271-4EAA-0D30-3B7AB2C2DB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74" y="1768366"/>
            <a:ext cx="1868212" cy="3321267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латформа, трек, дорога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E376B582-6FEE-3E5E-4EF1-EBFD54EC94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63" y="1759901"/>
            <a:ext cx="2490949" cy="33212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пол, внутренний, платформа&#10;&#10;Автоматически созданное описание">
            <a:extLst>
              <a:ext uri="{FF2B5EF4-FFF2-40B4-BE49-F238E27FC236}">
                <a16:creationId xmlns:a16="http://schemas.microsoft.com/office/drawing/2014/main" id="{D40D5DA3-2F71-0EA5-7B5F-CCF853AE1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17" y="1745302"/>
            <a:ext cx="2501898" cy="33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7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814</Words>
  <Application>Microsoft Office PowerPoint</Application>
  <PresentationFormat>Экран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TT NORMS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Шишкова Александра</cp:lastModifiedBy>
  <cp:revision>279</cp:revision>
  <dcterms:created xsi:type="dcterms:W3CDTF">2022-01-28T09:16:54Z</dcterms:created>
  <dcterms:modified xsi:type="dcterms:W3CDTF">2022-06-09T14:32:12Z</dcterms:modified>
</cp:coreProperties>
</file>