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0" r:id="rId5"/>
    <p:sldId id="281" r:id="rId6"/>
    <p:sldId id="262" r:id="rId7"/>
    <p:sldId id="275" r:id="rId8"/>
    <p:sldId id="277" r:id="rId9"/>
    <p:sldId id="263" r:id="rId10"/>
    <p:sldId id="264" r:id="rId11"/>
    <p:sldId id="274" r:id="rId12"/>
    <p:sldId id="258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Проведена регулировка входной двери 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Проведена замена серверов записи с камер видеонаблюдения 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 </a:t>
          </a:r>
          <a:r>
            <a:rPr lang="ru-RU" sz="1900" dirty="0" err="1">
              <a:latin typeface="TT NORMS"/>
            </a:rPr>
            <a:t>терморасширяющиейся</a:t>
          </a:r>
          <a:r>
            <a:rPr lang="ru-RU" sz="1900" dirty="0">
              <a:latin typeface="TT NORMS"/>
            </a:rPr>
            <a:t> ленты на дверях в лифтовых холлов – 10 </a:t>
          </a:r>
          <a:r>
            <a:rPr lang="ru-RU" sz="1900" dirty="0" err="1">
              <a:latin typeface="TT NORMS"/>
            </a:rPr>
            <a:t>шт</a:t>
          </a:r>
          <a:r>
            <a:rPr lang="ru-RU" sz="1900" dirty="0">
              <a:latin typeface="TT NORMS"/>
            </a:rPr>
            <a:t> 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dirty="0">
              <a:latin typeface="TT NORMS"/>
            </a:rPr>
            <a:t>Устранили загрязнения щитов вводных распределительных устройств (подъезд № 3)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 осмотр и устранение неисправностей в системе пожарной безопасности  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EF05234B-7FEC-4CD1-B32E-91663EA4B51B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Проведена промывка и </a:t>
          </a:r>
          <a:r>
            <a:rPr lang="ru-RU" sz="1900" dirty="0" err="1">
              <a:latin typeface="TT NORMS"/>
            </a:rPr>
            <a:t>опресовка</a:t>
          </a:r>
          <a:r>
            <a:rPr lang="ru-RU" sz="1900" dirty="0">
              <a:latin typeface="TT NORMS"/>
            </a:rPr>
            <a:t> системы отопления  </a:t>
          </a:r>
        </a:p>
      </dgm:t>
    </dgm:pt>
    <dgm:pt modelId="{7F2F24D2-A4F9-498E-BBA6-9157219FF851}" type="parTrans" cxnId="{8EF3429C-E9B9-4760-861E-39488660A4AF}">
      <dgm:prSet/>
      <dgm:spPr/>
      <dgm:t>
        <a:bodyPr/>
        <a:lstStyle/>
        <a:p>
          <a:endParaRPr lang="ru-RU"/>
        </a:p>
      </dgm:t>
    </dgm:pt>
    <dgm:pt modelId="{2CF5308F-C5D2-4E18-ABFC-B789BC0820E8}" type="sibTrans" cxnId="{8EF3429C-E9B9-4760-861E-39488660A4A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6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6"/>
      <dgm:spPr/>
    </dgm:pt>
    <dgm:pt modelId="{378E7B9F-78DA-461A-8681-94208A0CE00B}" type="pres">
      <dgm:prSet presAssocID="{9362FB66-B967-4DC3-BDA0-F204C6C5CBF2}" presName="vert1" presStyleCnt="0"/>
      <dgm:spPr/>
    </dgm:pt>
    <dgm:pt modelId="{9AA2AB02-49DA-4BF0-8F14-C32B18CE1768}" type="pres">
      <dgm:prSet presAssocID="{EF05234B-7FEC-4CD1-B32E-91663EA4B51B}" presName="thickLine" presStyleLbl="alignNode1" presStyleIdx="1" presStyleCnt="6"/>
      <dgm:spPr/>
    </dgm:pt>
    <dgm:pt modelId="{EECBEED1-203D-41BD-8500-E63D3BF383B0}" type="pres">
      <dgm:prSet presAssocID="{EF05234B-7FEC-4CD1-B32E-91663EA4B51B}" presName="horz1" presStyleCnt="0"/>
      <dgm:spPr/>
    </dgm:pt>
    <dgm:pt modelId="{909F035E-5A46-4494-A869-060C66EF8B2B}" type="pres">
      <dgm:prSet presAssocID="{EF05234B-7FEC-4CD1-B32E-91663EA4B51B}" presName="tx1" presStyleLbl="revTx" presStyleIdx="1" presStyleCnt="6"/>
      <dgm:spPr/>
    </dgm:pt>
    <dgm:pt modelId="{4AC66A47-2A21-4617-8586-217AE0C67C13}" type="pres">
      <dgm:prSet presAssocID="{EF05234B-7FEC-4CD1-B32E-91663EA4B51B}" presName="vert1" presStyleCnt="0"/>
      <dgm:spPr/>
    </dgm:pt>
    <dgm:pt modelId="{0A508C64-AD59-4156-B900-D9107422B3AE}" type="pres">
      <dgm:prSet presAssocID="{8FF08047-3375-4CAD-B408-3C666FCC661D}" presName="thickLine" presStyleLbl="alignNode1" presStyleIdx="2" presStyleCnt="6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2" presStyleCnt="6" custScaleY="113109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3" presStyleCnt="6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3" presStyleCnt="6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4" presStyleCnt="6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4" presStyleCnt="6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5" presStyleCnt="6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5" presStyleCnt="6" custScaleY="79616"/>
      <dgm:spPr/>
    </dgm:pt>
    <dgm:pt modelId="{7228716B-F84C-4D0D-98FD-C2A480A8EA0D}" type="pres">
      <dgm:prSet presAssocID="{F5979DC0-E797-4015-A0F4-647D7F3A6E49}" presName="vert1" presStyleCnt="0"/>
      <dgm:spPr/>
    </dgm:pt>
  </dgm:ptLst>
  <dgm:cxnLst>
    <dgm:cxn modelId="{FFD9D209-6D4A-4A6E-8D82-A4749FDEC453}" type="presOf" srcId="{9362FB66-B967-4DC3-BDA0-F204C6C5CBF2}" destId="{1DA583A7-81B8-447F-992A-C8BE68A51A42}" srcOrd="0" destOrd="0" presId="urn:microsoft.com/office/officeart/2008/layout/LinedList"/>
    <dgm:cxn modelId="{B82E581D-5A5A-46B5-BFD6-84F85FC0A717}" type="presOf" srcId="{8FF08047-3375-4CAD-B408-3C666FCC661D}" destId="{D8E605EF-D1D7-461E-BA81-693FBC4D5998}" srcOrd="0" destOrd="0" presId="urn:microsoft.com/office/officeart/2008/layout/LinedList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3" destOrd="0" parTransId="{146F310C-9D3F-4409-B375-B8B0D4AF533F}" sibTransId="{C740025E-CC51-4905-8577-2EA80BBE52A3}"/>
    <dgm:cxn modelId="{9EABBD4A-5F5E-4E0F-BA4E-D8E75B6B0069}" srcId="{7CF33A2E-ABA6-4CC0-B113-D45AFE9B77D2}" destId="{5A86FEC0-0EF4-4A9A-BCCB-D14380FD539D}" srcOrd="4" destOrd="0" parTransId="{C98322D7-5BB3-4F0B-8CB4-60F75F4320B6}" sibTransId="{76829F95-143D-432F-B286-E6CAF01C7DB5}"/>
    <dgm:cxn modelId="{248B456F-FC89-4663-8469-F9FE3C4CB647}" type="presOf" srcId="{EF05234B-7FEC-4CD1-B32E-91663EA4B51B}" destId="{909F035E-5A46-4494-A869-060C66EF8B2B}" srcOrd="0" destOrd="0" presId="urn:microsoft.com/office/officeart/2008/layout/LinedList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0C6D828C-021D-4628-BEFE-95958B6DE89C}" srcId="{7CF33A2E-ABA6-4CC0-B113-D45AFE9B77D2}" destId="{8FF08047-3375-4CAD-B408-3C666FCC661D}" srcOrd="2" destOrd="0" parTransId="{C8FAF2FF-7642-4B46-9057-48FB0100E998}" sibTransId="{F5C281D0-52D8-4D8C-BE92-97D77B9D04FE}"/>
    <dgm:cxn modelId="{8EF3429C-E9B9-4760-861E-39488660A4AF}" srcId="{7CF33A2E-ABA6-4CC0-B113-D45AFE9B77D2}" destId="{EF05234B-7FEC-4CD1-B32E-91663EA4B51B}" srcOrd="1" destOrd="0" parTransId="{7F2F24D2-A4F9-498E-BBA6-9157219FF851}" sibTransId="{2CF5308F-C5D2-4E18-ABFC-B789BC0820E8}"/>
    <dgm:cxn modelId="{07731FC1-6CCF-46EF-B608-CDA1DD070DD3}" srcId="{7CF33A2E-ABA6-4CC0-B113-D45AFE9B77D2}" destId="{F5979DC0-E797-4015-A0F4-647D7F3A6E49}" srcOrd="5" destOrd="0" parTransId="{AE77BDF4-BF2D-492B-A0DD-D1CD08DE0690}" sibTransId="{4331ED7D-9D77-4899-897D-3EBBABAA7BB6}"/>
    <dgm:cxn modelId="{8568968D-111C-40B8-B692-4750FF1CF4D2}" type="presParOf" srcId="{C144393C-C46A-407D-B9BB-663670DC4BDB}" destId="{4ACE0E73-ADBD-445D-97FF-0E0C792B73C4}" srcOrd="0" destOrd="0" presId="urn:microsoft.com/office/officeart/2008/layout/LinedList"/>
    <dgm:cxn modelId="{63C09681-989B-45A6-8072-981333F8631F}" type="presParOf" srcId="{C144393C-C46A-407D-B9BB-663670DC4BDB}" destId="{404D10FC-8603-4A05-98A9-D14FAE994B5C}" srcOrd="1" destOrd="0" presId="urn:microsoft.com/office/officeart/2008/layout/LinedList"/>
    <dgm:cxn modelId="{5E8B23AE-B4A0-4FC9-880F-078839527488}" type="presParOf" srcId="{404D10FC-8603-4A05-98A9-D14FAE994B5C}" destId="{1DA583A7-81B8-447F-992A-C8BE68A51A42}" srcOrd="0" destOrd="0" presId="urn:microsoft.com/office/officeart/2008/layout/LinedList"/>
    <dgm:cxn modelId="{EAE6A3B2-866B-478A-81F2-9E45DD741043}" type="presParOf" srcId="{404D10FC-8603-4A05-98A9-D14FAE994B5C}" destId="{378E7B9F-78DA-461A-8681-94208A0CE00B}" srcOrd="1" destOrd="0" presId="urn:microsoft.com/office/officeart/2008/layout/LinedList"/>
    <dgm:cxn modelId="{62DAEA42-08A4-4DCF-83D7-A5F3E4361C43}" type="presParOf" srcId="{C144393C-C46A-407D-B9BB-663670DC4BDB}" destId="{9AA2AB02-49DA-4BF0-8F14-C32B18CE1768}" srcOrd="2" destOrd="0" presId="urn:microsoft.com/office/officeart/2008/layout/LinedList"/>
    <dgm:cxn modelId="{17DC88B6-1044-4511-8075-0D680F2E36F8}" type="presParOf" srcId="{C144393C-C46A-407D-B9BB-663670DC4BDB}" destId="{EECBEED1-203D-41BD-8500-E63D3BF383B0}" srcOrd="3" destOrd="0" presId="urn:microsoft.com/office/officeart/2008/layout/LinedList"/>
    <dgm:cxn modelId="{3FCCE8F0-5978-4F03-B579-AF2E773F5577}" type="presParOf" srcId="{EECBEED1-203D-41BD-8500-E63D3BF383B0}" destId="{909F035E-5A46-4494-A869-060C66EF8B2B}" srcOrd="0" destOrd="0" presId="urn:microsoft.com/office/officeart/2008/layout/LinedList"/>
    <dgm:cxn modelId="{10972D39-90FE-4DF8-91FE-E75FFEAA7184}" type="presParOf" srcId="{EECBEED1-203D-41BD-8500-E63D3BF383B0}" destId="{4AC66A47-2A21-4617-8586-217AE0C67C13}" srcOrd="1" destOrd="0" presId="urn:microsoft.com/office/officeart/2008/layout/LinedList"/>
    <dgm:cxn modelId="{4ACEA7D6-8C8D-4A87-B7A7-068FF0CFF00B}" type="presParOf" srcId="{C144393C-C46A-407D-B9BB-663670DC4BDB}" destId="{0A508C64-AD59-4156-B900-D9107422B3AE}" srcOrd="4" destOrd="0" presId="urn:microsoft.com/office/officeart/2008/layout/LinedList"/>
    <dgm:cxn modelId="{33F5650C-2B5A-4B63-ACCC-D668D6670A74}" type="presParOf" srcId="{C144393C-C46A-407D-B9BB-663670DC4BDB}" destId="{452983AC-D817-4880-9D5D-090F27610D3D}" srcOrd="5" destOrd="0" presId="urn:microsoft.com/office/officeart/2008/layout/LinedList"/>
    <dgm:cxn modelId="{480A0346-74B4-4544-9A0D-B93A71A09119}" type="presParOf" srcId="{452983AC-D817-4880-9D5D-090F27610D3D}" destId="{D8E605EF-D1D7-461E-BA81-693FBC4D5998}" srcOrd="0" destOrd="0" presId="urn:microsoft.com/office/officeart/2008/layout/LinedList"/>
    <dgm:cxn modelId="{65BCC581-99C6-449B-90AD-EFB2C3111DFC}" type="presParOf" srcId="{452983AC-D817-4880-9D5D-090F27610D3D}" destId="{DA9FAD0F-16D7-4A9E-B1F6-419D2A91DE75}" srcOrd="1" destOrd="0" presId="urn:microsoft.com/office/officeart/2008/layout/LinedList"/>
    <dgm:cxn modelId="{F61D1366-FCBE-4E1C-B42B-20F5F351E7A3}" type="presParOf" srcId="{C144393C-C46A-407D-B9BB-663670DC4BDB}" destId="{A5D15038-0EDA-4583-824F-9EA7E89588F5}" srcOrd="6" destOrd="0" presId="urn:microsoft.com/office/officeart/2008/layout/LinedList"/>
    <dgm:cxn modelId="{197DE253-6FD6-413E-90CD-8ACB748D7D24}" type="presParOf" srcId="{C144393C-C46A-407D-B9BB-663670DC4BDB}" destId="{D1AE464C-DB27-4DB1-903F-10CC6ACAA335}" srcOrd="7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8" destOrd="0" presId="urn:microsoft.com/office/officeart/2008/layout/LinedList"/>
    <dgm:cxn modelId="{17EF0730-C4FB-4A44-8285-F9B90CEC5A38}" type="presParOf" srcId="{C144393C-C46A-407D-B9BB-663670DC4BDB}" destId="{BF1AF220-966A-416A-98FE-29DDE7509A19}" srcOrd="9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4B462DDA-2A6A-4CBE-8352-6EF60BD0E697}" type="presParOf" srcId="{C144393C-C46A-407D-B9BB-663670DC4BDB}" destId="{03BBAFFD-A5CB-4656-AD05-7ED91BF47C1D}" srcOrd="10" destOrd="0" presId="urn:microsoft.com/office/officeart/2008/layout/LinedList"/>
    <dgm:cxn modelId="{94DB95F0-DB6A-4047-90DB-367DE3A3E210}" type="presParOf" srcId="{C144393C-C46A-407D-B9BB-663670DC4BDB}" destId="{F41B3CDB-6A3A-4F35-904B-A2D83F0316AE}" srcOrd="11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161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161"/>
          <a:ext cx="8594330" cy="82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Устранили загрязнения щитов вводных распределительных устройств (подъезд № 3)</a:t>
          </a:r>
        </a:p>
      </dsp:txBody>
      <dsp:txXfrm>
        <a:off x="0" y="161"/>
        <a:ext cx="8594330" cy="825773"/>
      </dsp:txXfrm>
    </dsp:sp>
    <dsp:sp modelId="{9AA2AB02-49DA-4BF0-8F14-C32B18CE1768}">
      <dsp:nvSpPr>
        <dsp:cNvPr id="0" name=""/>
        <dsp:cNvSpPr/>
      </dsp:nvSpPr>
      <dsp:spPr>
        <a:xfrm>
          <a:off x="0" y="825935"/>
          <a:ext cx="859433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035E-5A46-4494-A869-060C66EF8B2B}">
      <dsp:nvSpPr>
        <dsp:cNvPr id="0" name=""/>
        <dsp:cNvSpPr/>
      </dsp:nvSpPr>
      <dsp:spPr>
        <a:xfrm>
          <a:off x="0" y="825935"/>
          <a:ext cx="8594330" cy="82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Проведена промывка и </a:t>
          </a:r>
          <a:r>
            <a:rPr lang="ru-RU" sz="1900" kern="1200" dirty="0" err="1">
              <a:latin typeface="TT NORMS"/>
            </a:rPr>
            <a:t>опресовка</a:t>
          </a:r>
          <a:r>
            <a:rPr lang="ru-RU" sz="1900" kern="1200" dirty="0">
              <a:latin typeface="TT NORMS"/>
            </a:rPr>
            <a:t> системы отопления  </a:t>
          </a:r>
        </a:p>
      </dsp:txBody>
      <dsp:txXfrm>
        <a:off x="0" y="825935"/>
        <a:ext cx="8594330" cy="825773"/>
      </dsp:txXfrm>
    </dsp:sp>
    <dsp:sp modelId="{0A508C64-AD59-4156-B900-D9107422B3AE}">
      <dsp:nvSpPr>
        <dsp:cNvPr id="0" name=""/>
        <dsp:cNvSpPr/>
      </dsp:nvSpPr>
      <dsp:spPr>
        <a:xfrm>
          <a:off x="0" y="1651708"/>
          <a:ext cx="859433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1651708"/>
          <a:ext cx="8585937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 осмотр и устранение неисправностей в системе пожарной безопасности  </a:t>
          </a:r>
        </a:p>
      </dsp:txBody>
      <dsp:txXfrm>
        <a:off x="0" y="1651708"/>
        <a:ext cx="8585937" cy="934024"/>
      </dsp:txXfrm>
    </dsp:sp>
    <dsp:sp modelId="{A5D15038-0EDA-4583-824F-9EA7E89588F5}">
      <dsp:nvSpPr>
        <dsp:cNvPr id="0" name=""/>
        <dsp:cNvSpPr/>
      </dsp:nvSpPr>
      <dsp:spPr>
        <a:xfrm>
          <a:off x="0" y="2585733"/>
          <a:ext cx="859433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2585733"/>
          <a:ext cx="8594330" cy="82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Проведена регулировка входной двери </a:t>
          </a:r>
        </a:p>
      </dsp:txBody>
      <dsp:txXfrm>
        <a:off x="0" y="2585733"/>
        <a:ext cx="8594330" cy="825773"/>
      </dsp:txXfrm>
    </dsp:sp>
    <dsp:sp modelId="{C321EFDA-F00E-4650-90FC-EFF980465218}">
      <dsp:nvSpPr>
        <dsp:cNvPr id="0" name=""/>
        <dsp:cNvSpPr/>
      </dsp:nvSpPr>
      <dsp:spPr>
        <a:xfrm>
          <a:off x="0" y="3411506"/>
          <a:ext cx="859433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3411506"/>
          <a:ext cx="8594330" cy="82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Проведена замена серверов записи с камер видеонаблюдения </a:t>
          </a:r>
        </a:p>
      </dsp:txBody>
      <dsp:txXfrm>
        <a:off x="0" y="3411506"/>
        <a:ext cx="8594330" cy="825773"/>
      </dsp:txXfrm>
    </dsp:sp>
    <dsp:sp modelId="{03BBAFFD-A5CB-4656-AD05-7ED91BF47C1D}">
      <dsp:nvSpPr>
        <dsp:cNvPr id="0" name=""/>
        <dsp:cNvSpPr/>
      </dsp:nvSpPr>
      <dsp:spPr>
        <a:xfrm>
          <a:off x="0" y="4237280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4237280"/>
          <a:ext cx="8594330" cy="65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 </a:t>
          </a:r>
          <a:r>
            <a:rPr lang="ru-RU" sz="1900" kern="1200" dirty="0" err="1">
              <a:latin typeface="TT NORMS"/>
            </a:rPr>
            <a:t>терморасширяющиейся</a:t>
          </a:r>
          <a:r>
            <a:rPr lang="ru-RU" sz="1900" kern="1200" dirty="0">
              <a:latin typeface="TT NORMS"/>
            </a:rPr>
            <a:t> ленты на дверях в лифтовых холлов – 10 </a:t>
          </a:r>
          <a:r>
            <a:rPr lang="ru-RU" sz="1900" kern="1200" dirty="0" err="1">
              <a:latin typeface="TT NORMS"/>
            </a:rPr>
            <a:t>шт</a:t>
          </a:r>
          <a:r>
            <a:rPr lang="ru-RU" sz="1900" kern="1200" dirty="0">
              <a:latin typeface="TT NORMS"/>
            </a:rPr>
            <a:t> </a:t>
          </a:r>
        </a:p>
      </dsp:txBody>
      <dsp:txXfrm>
        <a:off x="0" y="4237280"/>
        <a:ext cx="8594330" cy="65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04957" y="435633"/>
            <a:ext cx="586331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Восстановили защитное ограждение на кровле (подъезд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дание, колоннада&#10;&#10;Автоматически созданное описание">
            <a:extLst>
              <a:ext uri="{FF2B5EF4-FFF2-40B4-BE49-F238E27FC236}">
                <a16:creationId xmlns:a16="http://schemas.microsoft.com/office/drawing/2014/main" id="{10DC3C75-981E-38A2-D5B5-39ED13746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790172"/>
            <a:ext cx="2777490" cy="39217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CA170F5-817F-B568-FD19-087356C98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1790172"/>
            <a:ext cx="2941320" cy="39217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ебо, внешний, здание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D4625AC3-A1B2-558A-1EB0-67EB8047B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55" y="1790172"/>
            <a:ext cx="2941320" cy="39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61952" y="189960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покраску люков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емля, внешний, дорога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04E48F3C-FA8A-3EF4-6325-DC1A35C15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96" y="1432560"/>
            <a:ext cx="2937510" cy="39166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B02217A0-5249-7DB5-AA43-EEEFA3655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7633" y="1922145"/>
            <a:ext cx="3916680" cy="2937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ешний, земля, кирпич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817EB481-F565-E4AA-A545-AF337BD906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0" y="1432560"/>
            <a:ext cx="2937510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44965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392,5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63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200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48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602,1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111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 0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0912"/>
              </p:ext>
            </p:extLst>
          </p:nvPr>
        </p:nvGraphicFramePr>
        <p:xfrm>
          <a:off x="387110" y="1208253"/>
          <a:ext cx="8594330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июнь 2022 года выполнили 4</a:t>
            </a:r>
            <a:r>
              <a:rPr lang="en-US" dirty="0">
                <a:latin typeface="TT NORMS"/>
              </a:rPr>
              <a:t>51 </a:t>
            </a:r>
            <a:r>
              <a:rPr lang="ru-RU" dirty="0">
                <a:latin typeface="TT NORMS"/>
              </a:rPr>
              <a:t>заявку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57340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1 969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2 289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451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C1FF452C-AB25-0D20-1075-FADCF1DCD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81805"/>
              </p:ext>
            </p:extLst>
          </p:nvPr>
        </p:nvGraphicFramePr>
        <p:xfrm>
          <a:off x="278724" y="2175642"/>
          <a:ext cx="8586552" cy="229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26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471370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1476074337"/>
                    </a:ext>
                  </a:extLst>
                </a:gridCol>
                <a:gridCol w="130623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4112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Привлечение 3-х лиц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16.06.2022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15:42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Квартира № 27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холодной воды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Прочистили фильтр, отрегулировали редуктор давления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16.06.2022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17:07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12401"/>
                  </a:ext>
                </a:extLst>
              </a:tr>
              <a:tr h="35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16.06.2022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15:58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Квартира № 203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воды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Перезапустили устройство «Нептун»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16.06.2022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16:20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538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27.06.2022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14:30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 корпуса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Сработала пожарная сигнализация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Ложное срабатывание РПИ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27.06.2022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77534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июнь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11 678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1 823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июне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58771"/>
              </p:ext>
            </p:extLst>
          </p:nvPr>
        </p:nvGraphicFramePr>
        <p:xfrm>
          <a:off x="332038" y="1481559"/>
          <a:ext cx="8369778" cy="45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16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уборку окон с внутренней стороны с применением спец. средств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покос травы на территории примыкания к дому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придомовая территория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протирку теннисных столов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придомовая территория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Продолжили восстановление разметки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окраску уличных люков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придомовая территория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299701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Июнь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21 789 415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837 755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22 627 170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T NORMS"/>
                        </a:rPr>
                        <a:t>Справочно</a:t>
                      </a:r>
                      <a:r>
                        <a:rPr lang="ru-RU" sz="14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909 360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июль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43427"/>
              </p:ext>
            </p:extLst>
          </p:nvPr>
        </p:nvGraphicFramePr>
        <p:xfrm>
          <a:off x="439947" y="1297665"/>
          <a:ext cx="8134826" cy="390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54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50282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246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Проведем проверку воздушных фильтров и их замену при необходимости </a:t>
                      </a:r>
                      <a:endParaRPr lang="en-GB" sz="15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влажную и сухую протирку въездных ворот в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Выполним работы по подготовке здания к осенне-зимнему периоду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сухое обметание потолочных светильников и реечного потолка на этажах с помощью ветоши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Проведем ремонтные работы по дверям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Покрасим трапы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93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Проведем ремонт (замену)  насос системы водоснабжения и теплоснабжения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шлифовку пола коридоров с использованием роторной машины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18975E-BD0B-1E4A-9EFA-5B9113F14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53310"/>
              </p:ext>
            </p:extLst>
          </p:nvPr>
        </p:nvGraphicFramePr>
        <p:xfrm>
          <a:off x="439947" y="5172569"/>
          <a:ext cx="8134826" cy="93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544">
                  <a:extLst>
                    <a:ext uri="{9D8B030D-6E8A-4147-A177-3AD203B41FA5}">
                      <a16:colId xmlns:a16="http://schemas.microsoft.com/office/drawing/2014/main" val="3410675292"/>
                    </a:ext>
                  </a:extLst>
                </a:gridCol>
                <a:gridCol w="3850282">
                  <a:extLst>
                    <a:ext uri="{9D8B030D-6E8A-4147-A177-3AD203B41FA5}">
                      <a16:colId xmlns:a16="http://schemas.microsoft.com/office/drawing/2014/main" val="3719489379"/>
                    </a:ext>
                  </a:extLst>
                </a:gridCol>
              </a:tblGrid>
              <a:tr h="93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Times New Roman" panose="02020603050405020304" pitchFamily="18" charset="0"/>
                        </a:rPr>
                        <a:t>Проведем ремонт системы контроля допуска в здание с заменой источников бесперебойного питания 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замену ковриков в лифтах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9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39277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покос травы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вдоль здания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рево, внешний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3AB5888-F148-C499-FCE0-39DC6E612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" y="1452244"/>
            <a:ext cx="2210877" cy="3930448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внешний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54D9A9F-BA8B-A312-23E9-E70167A44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62" y="1465714"/>
            <a:ext cx="2208696" cy="39265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ва, внешний,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AAF2278-43EC-7231-66DA-A5EAB6C75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18" y="1465713"/>
            <a:ext cx="2208697" cy="392657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ва,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D29DA0A-8E9D-FC36-A218-518AD2931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56" y="1465714"/>
            <a:ext cx="2208696" cy="39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179203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дерево, сад, овощ&#10;&#10;Автоматически созданное описание">
            <a:extLst>
              <a:ext uri="{FF2B5EF4-FFF2-40B4-BE49-F238E27FC236}">
                <a16:creationId xmlns:a16="http://schemas.microsoft.com/office/drawing/2014/main" id="{FE4862F8-9E12-E139-A9BD-1A408FAF4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48" y="2019749"/>
            <a:ext cx="1708527" cy="2278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DE0DE9-97C7-4BB1-C1F4-3BB167EBCE5A}"/>
              </a:ext>
            </a:extLst>
          </p:cNvPr>
          <p:cNvSpPr txBox="1"/>
          <p:nvPr/>
        </p:nvSpPr>
        <p:spPr>
          <a:xfrm>
            <a:off x="296242" y="1124805"/>
            <a:ext cx="695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Calibri" panose="020F0502020204030204" pitchFamily="34" charset="0"/>
              </a:rPr>
              <a:t>Выполнили о</a:t>
            </a:r>
            <a:r>
              <a:rPr lang="ru-RU" sz="1600" dirty="0">
                <a:effectLst/>
                <a:latin typeface="TT NORMS"/>
                <a:ea typeface="Calibri" panose="020F0502020204030204" pitchFamily="34" charset="0"/>
              </a:rPr>
              <a:t>бработку растений стимуляторами роста;</a:t>
            </a:r>
            <a:endParaRPr lang="ru-RU" sz="1600" dirty="0">
              <a:latin typeface="TT NORM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Calibri" panose="020F0502020204030204" pitchFamily="34" charset="0"/>
              </a:rPr>
              <a:t>Провели у</a:t>
            </a:r>
            <a:r>
              <a:rPr lang="ru-RU" sz="1600" dirty="0">
                <a:effectLst/>
                <a:latin typeface="TT NORMS"/>
                <a:ea typeface="Calibri" panose="020F0502020204030204" pitchFamily="34" charset="0"/>
              </a:rPr>
              <a:t>ничтожение сорняков;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Calibri" panose="020F0502020204030204" pitchFamily="34" charset="0"/>
              </a:rPr>
              <a:t>Обработали растения от вредителей и болезней.</a:t>
            </a:r>
            <a:endParaRPr lang="en-US" sz="1600" dirty="0">
              <a:latin typeface="TT NOR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растение, зеленый, внешни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99D41885-8A3D-836D-51CF-A3F77ABBF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" y="2023377"/>
            <a:ext cx="1708526" cy="2278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астение, земля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CE677FF-A087-0FC2-D1FA-1D74D53436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02" y="2019749"/>
            <a:ext cx="1708527" cy="22780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внешний, сад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5AE0CA06-2D96-5C55-05FE-108B6F251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95" y="2019749"/>
            <a:ext cx="1708527" cy="2278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внешний, земля, сад&#10;&#10;Автоматически созданное описание">
            <a:extLst>
              <a:ext uri="{FF2B5EF4-FFF2-40B4-BE49-F238E27FC236}">
                <a16:creationId xmlns:a16="http://schemas.microsoft.com/office/drawing/2014/main" id="{F1F92F51-D17D-5A21-5230-B55879809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3" y="2019749"/>
            <a:ext cx="1708527" cy="227803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внешний, дерево, сад&#10;&#10;Автоматически созданное описание">
            <a:extLst>
              <a:ext uri="{FF2B5EF4-FFF2-40B4-BE49-F238E27FC236}">
                <a16:creationId xmlns:a16="http://schemas.microsoft.com/office/drawing/2014/main" id="{79C0F061-1A63-9BFE-DF50-8049369AD6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10" y="4356256"/>
            <a:ext cx="1340202" cy="17869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ешний, дерево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8FBD9BDA-AE61-6933-3068-F669C62F1C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0" y="4356256"/>
            <a:ext cx="2299262" cy="17519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ешний, растение, зелены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1B940C97-522A-4DE9-E30B-7CBE3A8A19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58" y="4356256"/>
            <a:ext cx="1340201" cy="17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2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7159" y="2306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Регулярно проводили полив растений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84766E7-32AC-4E34-576B-3AE01E440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0" y="1890749"/>
            <a:ext cx="1786016" cy="317513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ешний, трава, камень, обочина&#10;&#10;Автоматически созданное описание">
            <a:extLst>
              <a:ext uri="{FF2B5EF4-FFF2-40B4-BE49-F238E27FC236}">
                <a16:creationId xmlns:a16="http://schemas.microsoft.com/office/drawing/2014/main" id="{1CFBFE11-5983-628A-E555-5FC20DEAB5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2" y="1890749"/>
            <a:ext cx="2372381" cy="31690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рава, внешний, дерев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F6C7D9C8-6277-64F5-2454-B766B8AB6F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4" y="1890749"/>
            <a:ext cx="4225459" cy="31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251608"/>
            <a:ext cx="604359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замену ламп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с плиткой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7BAF9D83-8E2B-9E0E-38BE-1742A0625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1686560"/>
            <a:ext cx="2849322" cy="3799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уалет, с плиткой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432A6AB0-F4A0-0F4F-E75F-DB8CE80A8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09" y="1686560"/>
            <a:ext cx="2849322" cy="379909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тена, внутренний, сталь, металл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93652FA6-2D5B-0881-92B1-D792778373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3" y="1686560"/>
            <a:ext cx="2849322" cy="3799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24D58-CE6B-AC4D-AEEC-3DE904BEF86F}"/>
              </a:ext>
            </a:extLst>
          </p:cNvPr>
          <p:cNvSpPr txBox="1"/>
          <p:nvPr/>
        </p:nvSpPr>
        <p:spPr>
          <a:xfrm>
            <a:off x="296242" y="1016863"/>
            <a:ext cx="695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Calibri" panose="020F0502020204030204" pitchFamily="34" charset="0"/>
                <a:cs typeface="Times New Roman" panose="02020603050405020304" pitchFamily="18" charset="0"/>
              </a:rPr>
              <a:t>Всего было произведена замена 26 ламп и 43 стартеров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Calibri" panose="020F0502020204030204" pitchFamily="34" charset="0"/>
                <a:cs typeface="Times New Roman" panose="02020603050405020304" pitchFamily="18" charset="0"/>
              </a:rPr>
              <a:t>Произведена чистка 19 светильников  </a:t>
            </a:r>
          </a:p>
          <a:p>
            <a:r>
              <a:rPr lang="ru-RU" sz="1600" dirty="0">
                <a:latin typeface="TT NORMS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600" dirty="0">
              <a:latin typeface="TT NOR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2907" y="34450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Восстановили работу доводчиков (подъезд № 3, этажи № 8 и 10)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6" name="Рисунок 5" descr="Изображение выглядит как стена, внутренний, ванная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7C9A439-5E0A-A0F0-7756-0DD56EE8D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" y="1600365"/>
            <a:ext cx="2826460" cy="376861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E0ABEAA-AD75-B786-8CF5-7455FDE83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20" y="1603252"/>
            <a:ext cx="2831760" cy="37756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ена, внутренний, ванная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51E97B50-F36B-5AFB-8E7C-C223EE0EEB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96" y="1603250"/>
            <a:ext cx="2831761" cy="37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4" y="439614"/>
            <a:ext cx="5668116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Установили указательные таблички на перегородке и заборе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ешний, небо, земля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9D14266-ED95-5704-58EE-B2061C1BC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4" y="2194561"/>
            <a:ext cx="5250273" cy="29565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1E7F53-8D85-48A2-999A-37ACDD68A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72" y="1127040"/>
            <a:ext cx="2746368" cy="4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1399" y="435633"/>
            <a:ext cx="53774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замену зеркал (подъезд № 2, этаж № 12)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чемодан, внутренний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8966F12-75AF-86E4-B337-35F2FA969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" y="1747597"/>
            <a:ext cx="2882843" cy="384379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нутренний, мужчина, открыть&#10;&#10;Автоматически созданное описание">
            <a:extLst>
              <a:ext uri="{FF2B5EF4-FFF2-40B4-BE49-F238E27FC236}">
                <a16:creationId xmlns:a16="http://schemas.microsoft.com/office/drawing/2014/main" id="{9CBF0DFD-39B8-EB2D-81DE-97A4ED346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05" y="1747598"/>
            <a:ext cx="2882843" cy="384379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стена, аксессуар, футляр&#10;&#10;Автоматически созданное описание">
            <a:extLst>
              <a:ext uri="{FF2B5EF4-FFF2-40B4-BE49-F238E27FC236}">
                <a16:creationId xmlns:a16="http://schemas.microsoft.com/office/drawing/2014/main" id="{05CCE732-DC0D-76D6-3121-A70B2E0152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90" y="1747597"/>
            <a:ext cx="2861464" cy="38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671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Шишкова Александра</cp:lastModifiedBy>
  <cp:revision>332</cp:revision>
  <dcterms:created xsi:type="dcterms:W3CDTF">2022-01-28T09:16:54Z</dcterms:created>
  <dcterms:modified xsi:type="dcterms:W3CDTF">2022-07-11T15:16:34Z</dcterms:modified>
</cp:coreProperties>
</file>