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8" r:id="rId4"/>
    <p:sldId id="312" r:id="rId5"/>
    <p:sldId id="303" r:id="rId6"/>
    <p:sldId id="313" r:id="rId7"/>
    <p:sldId id="308" r:id="rId8"/>
    <p:sldId id="310" r:id="rId9"/>
    <p:sldId id="305" r:id="rId10"/>
    <p:sldId id="311" r:id="rId11"/>
    <p:sldId id="266" r:id="rId12"/>
    <p:sldId id="258" r:id="rId13"/>
    <p:sldId id="267" r:id="rId14"/>
    <p:sldId id="268" r:id="rId15"/>
    <p:sldId id="269" r:id="rId16"/>
    <p:sldId id="270" r:id="rId17"/>
    <p:sldId id="272" r:id="rId18"/>
    <p:sldId id="25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43B"/>
    <a:srgbClr val="703C1D"/>
    <a:srgbClr val="C3A9B8"/>
    <a:srgbClr val="E0AC8C"/>
    <a:srgbClr val="E3B395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июль 2023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734905A-A0C6-4536-84C5-ED821BE8A462}">
      <dgm:prSet custT="1"/>
      <dgm:spPr/>
      <dgm:t>
        <a:bodyPr anchor="ctr"/>
        <a:lstStyle/>
        <a:p>
          <a:pPr algn="l">
            <a:buClrTx/>
            <a:buSzTx/>
            <a:buFontTx/>
            <a:buNone/>
          </a:pPr>
          <a:r>
            <a:rPr lang="ru-RU" sz="1900" b="0" i="0" kern="1200" dirty="0"/>
            <a:t>Балансировка системы горячего водоснабжения и замена температурных регуляторов</a:t>
          </a:r>
          <a:endParaRPr lang="ru-RU" sz="1900" kern="1200" dirty="0">
            <a:latin typeface="TT NORMS"/>
          </a:endParaRPr>
        </a:p>
      </dgm:t>
    </dgm:pt>
    <dgm:pt modelId="{5AD1662B-536F-4085-A564-1C7F8A189B8D}" type="parTrans" cxnId="{55E12BF5-3ABA-4B9C-AED5-593AD17A6A05}">
      <dgm:prSet/>
      <dgm:spPr/>
      <dgm:t>
        <a:bodyPr/>
        <a:lstStyle/>
        <a:p>
          <a:endParaRPr lang="ru-RU"/>
        </a:p>
      </dgm:t>
    </dgm:pt>
    <dgm:pt modelId="{FFE735CE-86AC-4685-86B6-47125F8CD33D}" type="sibTrans" cxnId="{55E12BF5-3ABA-4B9C-AED5-593AD17A6A05}">
      <dgm:prSet/>
      <dgm:spPr/>
      <dgm:t>
        <a:bodyPr/>
        <a:lstStyle/>
        <a:p>
          <a:endParaRPr lang="ru-RU"/>
        </a:p>
      </dgm:t>
    </dgm:pt>
    <dgm:pt modelId="{21D0CE31-4410-4C1C-8BF8-056EEE2FCA24}">
      <dgm:prSet custT="1"/>
      <dgm:spPr/>
      <dgm:t>
        <a:bodyPr anchor="ctr"/>
        <a:lstStyle/>
        <a:p>
          <a:pPr algn="l"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Окраска люков и приямков в паркинге</a:t>
          </a:r>
        </a:p>
      </dgm:t>
    </dgm:pt>
    <dgm:pt modelId="{50B126BC-69FB-46D2-BC18-C7C503076AA5}" type="parTrans" cxnId="{79C08B7A-1C8C-43B0-A9D9-0630C37BEE22}">
      <dgm:prSet/>
      <dgm:spPr/>
      <dgm:t>
        <a:bodyPr/>
        <a:lstStyle/>
        <a:p>
          <a:endParaRPr lang="ru-RU"/>
        </a:p>
      </dgm:t>
    </dgm:pt>
    <dgm:pt modelId="{EE406E79-973C-4AB8-97F7-750885A5CA5F}" type="sibTrans" cxnId="{79C08B7A-1C8C-43B0-A9D9-0630C37BEE22}">
      <dgm:prSet/>
      <dgm:spPr/>
      <dgm:t>
        <a:bodyPr/>
        <a:lstStyle/>
        <a:p>
          <a:endParaRPr lang="ru-RU"/>
        </a:p>
      </dgm:t>
    </dgm:pt>
    <dgm:pt modelId="{CDD138A5-DA87-4366-AC2F-9E5ED8F67F08}">
      <dgm:prSet custT="1"/>
      <dgm:spPr/>
      <dgm:t>
        <a:bodyPr anchor="ctr"/>
        <a:lstStyle/>
        <a:p>
          <a:pPr algn="l"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Регулировка автоматического самозакрывающегося устройства входной двери подъезда №№ 2, 3</a:t>
          </a:r>
        </a:p>
      </dgm:t>
    </dgm:pt>
    <dgm:pt modelId="{55B04609-2565-446C-91AE-E26B1A670C41}" type="parTrans" cxnId="{09EDB446-37B0-4E82-817C-DA8E57CE0F0A}">
      <dgm:prSet/>
      <dgm:spPr/>
      <dgm:t>
        <a:bodyPr/>
        <a:lstStyle/>
        <a:p>
          <a:endParaRPr lang="ru-RU"/>
        </a:p>
      </dgm:t>
    </dgm:pt>
    <dgm:pt modelId="{4D607EBD-B1A8-480A-9053-F6C436933E64}" type="sibTrans" cxnId="{09EDB446-37B0-4E82-817C-DA8E57CE0F0A}">
      <dgm:prSet/>
      <dgm:spPr/>
      <dgm:t>
        <a:bodyPr/>
        <a:lstStyle/>
        <a:p>
          <a:endParaRPr lang="ru-RU"/>
        </a:p>
      </dgm:t>
    </dgm:pt>
    <dgm:pt modelId="{CD3B9614-454D-4993-B17A-380904164D54}">
      <dgm:prSet custT="1"/>
      <dgm:spPr/>
      <dgm:t>
        <a:bodyPr anchor="ctr"/>
        <a:lstStyle/>
        <a:p>
          <a:pPr algn="l"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Осмотр осветительных приборов в местах общего пользования, замена ламп и стартеров при необходимости</a:t>
          </a:r>
        </a:p>
      </dgm:t>
    </dgm:pt>
    <dgm:pt modelId="{C8EC1CB3-05E7-4E5D-930D-0B6BE007FB6E}" type="parTrans" cxnId="{31EB310C-1A87-4DE6-8943-B2FB6F9F8D6D}">
      <dgm:prSet/>
      <dgm:spPr/>
      <dgm:t>
        <a:bodyPr/>
        <a:lstStyle/>
        <a:p>
          <a:endParaRPr lang="ru-RU"/>
        </a:p>
      </dgm:t>
    </dgm:pt>
    <dgm:pt modelId="{454B1BD5-A75A-49E1-946A-88A9254CBC81}" type="sibTrans" cxnId="{31EB310C-1A87-4DE6-8943-B2FB6F9F8D6D}">
      <dgm:prSet/>
      <dgm:spPr/>
      <dgm:t>
        <a:bodyPr/>
        <a:lstStyle/>
        <a:p>
          <a:endParaRPr lang="ru-RU"/>
        </a:p>
      </dgm:t>
    </dgm:pt>
    <dgm:pt modelId="{F73F39DC-5025-F843-A15F-340D410D6E25}">
      <dgm:prSet custT="1"/>
      <dgm:spPr/>
      <dgm:t>
        <a:bodyPr anchor="ctr"/>
        <a:lstStyle/>
        <a:p>
          <a:pPr algn="l"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Замена платы в системе управления отоплением </a:t>
          </a:r>
        </a:p>
      </dgm:t>
    </dgm:pt>
    <dgm:pt modelId="{EEC0AEDE-CFB4-2C44-8576-433298D883DB}" type="parTrans" cxnId="{2433F308-C0FF-484A-8EAF-CC2A1A2B289E}">
      <dgm:prSet/>
      <dgm:spPr/>
      <dgm:t>
        <a:bodyPr/>
        <a:lstStyle/>
        <a:p>
          <a:endParaRPr lang="ru-RU"/>
        </a:p>
      </dgm:t>
    </dgm:pt>
    <dgm:pt modelId="{1BF556A1-5136-8849-881D-20997EC358AA}" type="sibTrans" cxnId="{2433F308-C0FF-484A-8EAF-CC2A1A2B289E}">
      <dgm:prSet/>
      <dgm:spPr/>
      <dgm:t>
        <a:bodyPr/>
        <a:lstStyle/>
        <a:p>
          <a:endParaRPr lang="ru-RU"/>
        </a:p>
      </dgm:t>
    </dgm:pt>
    <dgm:pt modelId="{3268AC43-4760-F94B-AF4A-58F16DC7CFB4}">
      <dgm:prSet custT="1"/>
      <dgm:spPr/>
      <dgm:t>
        <a:bodyPr anchor="ctr"/>
        <a:lstStyle/>
        <a:p>
          <a:pPr algn="l"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Испытания противопожарных систем в подъезде №2</a:t>
          </a:r>
        </a:p>
      </dgm:t>
    </dgm:pt>
    <dgm:pt modelId="{0CF18B11-03BA-5D4D-B512-E85F85ACF491}" type="parTrans" cxnId="{75B156A3-7D03-C84B-9E6B-5F2F1831DAD3}">
      <dgm:prSet/>
      <dgm:spPr/>
    </dgm:pt>
    <dgm:pt modelId="{09718967-EF5A-DC4A-9C76-1F541B7C013F}" type="sibTrans" cxnId="{75B156A3-7D03-C84B-9E6B-5F2F1831DAD3}">
      <dgm:prSet/>
      <dgm:spPr/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4CCAFAA5-417D-48AB-8C7F-AD439BF2D4A5}" type="pres">
      <dgm:prSet presAssocID="{5734905A-A0C6-4536-84C5-ED821BE8A462}" presName="thickLine" presStyleLbl="alignNode1" presStyleIdx="0" presStyleCnt="6"/>
      <dgm:spPr/>
    </dgm:pt>
    <dgm:pt modelId="{78487C06-91CB-4D14-A26A-E46B2C0B2A92}" type="pres">
      <dgm:prSet presAssocID="{5734905A-A0C6-4536-84C5-ED821BE8A462}" presName="horz1" presStyleCnt="0"/>
      <dgm:spPr/>
    </dgm:pt>
    <dgm:pt modelId="{146C8449-D2BE-4E08-AAF4-FD91DE3553FF}" type="pres">
      <dgm:prSet presAssocID="{5734905A-A0C6-4536-84C5-ED821BE8A462}" presName="tx1" presStyleLbl="revTx" presStyleIdx="0" presStyleCnt="6"/>
      <dgm:spPr/>
    </dgm:pt>
    <dgm:pt modelId="{5719AE4F-2F05-47BA-B040-978B0282B4A5}" type="pres">
      <dgm:prSet presAssocID="{5734905A-A0C6-4536-84C5-ED821BE8A462}" presName="vert1" presStyleCnt="0"/>
      <dgm:spPr/>
    </dgm:pt>
    <dgm:pt modelId="{CC2B1418-2946-DB4F-B0AA-93A201192B98}" type="pres">
      <dgm:prSet presAssocID="{3268AC43-4760-F94B-AF4A-58F16DC7CFB4}" presName="thickLine" presStyleLbl="alignNode1" presStyleIdx="1" presStyleCnt="6"/>
      <dgm:spPr/>
    </dgm:pt>
    <dgm:pt modelId="{65A58BD7-1684-4E4C-AAAC-FB0F273CE700}" type="pres">
      <dgm:prSet presAssocID="{3268AC43-4760-F94B-AF4A-58F16DC7CFB4}" presName="horz1" presStyleCnt="0"/>
      <dgm:spPr/>
    </dgm:pt>
    <dgm:pt modelId="{00087470-C79D-C348-BF78-24D5EC52040A}" type="pres">
      <dgm:prSet presAssocID="{3268AC43-4760-F94B-AF4A-58F16DC7CFB4}" presName="tx1" presStyleLbl="revTx" presStyleIdx="1" presStyleCnt="6"/>
      <dgm:spPr/>
    </dgm:pt>
    <dgm:pt modelId="{8FDE1A91-AE5D-2B4D-8388-9D9A42950D94}" type="pres">
      <dgm:prSet presAssocID="{3268AC43-4760-F94B-AF4A-58F16DC7CFB4}" presName="vert1" presStyleCnt="0"/>
      <dgm:spPr/>
    </dgm:pt>
    <dgm:pt modelId="{147E1C12-73CD-B341-B26B-57EE1F4300E2}" type="pres">
      <dgm:prSet presAssocID="{F73F39DC-5025-F843-A15F-340D410D6E25}" presName="thickLine" presStyleLbl="alignNode1" presStyleIdx="2" presStyleCnt="6"/>
      <dgm:spPr/>
    </dgm:pt>
    <dgm:pt modelId="{36152D2F-933B-964F-8B52-0298B3A59CFE}" type="pres">
      <dgm:prSet presAssocID="{F73F39DC-5025-F843-A15F-340D410D6E25}" presName="horz1" presStyleCnt="0"/>
      <dgm:spPr/>
    </dgm:pt>
    <dgm:pt modelId="{984950B8-44FB-524C-A057-9123210A08B8}" type="pres">
      <dgm:prSet presAssocID="{F73F39DC-5025-F843-A15F-340D410D6E25}" presName="tx1" presStyleLbl="revTx" presStyleIdx="2" presStyleCnt="6"/>
      <dgm:spPr/>
    </dgm:pt>
    <dgm:pt modelId="{724349BD-4BD0-1A4F-986A-F8803542ACC8}" type="pres">
      <dgm:prSet presAssocID="{F73F39DC-5025-F843-A15F-340D410D6E25}" presName="vert1" presStyleCnt="0"/>
      <dgm:spPr/>
    </dgm:pt>
    <dgm:pt modelId="{81EEBEB3-40EE-478C-B4B6-9DB78EBBB61F}" type="pres">
      <dgm:prSet presAssocID="{CDD138A5-DA87-4366-AC2F-9E5ED8F67F08}" presName="thickLine" presStyleLbl="alignNode1" presStyleIdx="3" presStyleCnt="6"/>
      <dgm:spPr/>
    </dgm:pt>
    <dgm:pt modelId="{991E5E1E-ED00-4730-B5C3-9B49A7C23A60}" type="pres">
      <dgm:prSet presAssocID="{CDD138A5-DA87-4366-AC2F-9E5ED8F67F08}" presName="horz1" presStyleCnt="0"/>
      <dgm:spPr/>
    </dgm:pt>
    <dgm:pt modelId="{254953FF-9527-41D2-A6EE-E358765EFFAF}" type="pres">
      <dgm:prSet presAssocID="{CDD138A5-DA87-4366-AC2F-9E5ED8F67F08}" presName="tx1" presStyleLbl="revTx" presStyleIdx="3" presStyleCnt="6"/>
      <dgm:spPr/>
    </dgm:pt>
    <dgm:pt modelId="{6E7C6B13-CBF2-46B3-A34E-802E447CFBE1}" type="pres">
      <dgm:prSet presAssocID="{CDD138A5-DA87-4366-AC2F-9E5ED8F67F08}" presName="vert1" presStyleCnt="0"/>
      <dgm:spPr/>
    </dgm:pt>
    <dgm:pt modelId="{60E1565A-C971-4D7C-B3C0-8DB222E96E70}" type="pres">
      <dgm:prSet presAssocID="{CD3B9614-454D-4993-B17A-380904164D54}" presName="thickLine" presStyleLbl="alignNode1" presStyleIdx="4" presStyleCnt="6"/>
      <dgm:spPr/>
    </dgm:pt>
    <dgm:pt modelId="{B2D5269F-C3E0-4A99-9BA6-540EC3EE1D7B}" type="pres">
      <dgm:prSet presAssocID="{CD3B9614-454D-4993-B17A-380904164D54}" presName="horz1" presStyleCnt="0"/>
      <dgm:spPr/>
    </dgm:pt>
    <dgm:pt modelId="{AC17499B-5F5C-44EF-961D-C98CAB28090D}" type="pres">
      <dgm:prSet presAssocID="{CD3B9614-454D-4993-B17A-380904164D54}" presName="tx1" presStyleLbl="revTx" presStyleIdx="4" presStyleCnt="6"/>
      <dgm:spPr/>
    </dgm:pt>
    <dgm:pt modelId="{8C64E02F-61F2-4E1E-A531-4490FF507736}" type="pres">
      <dgm:prSet presAssocID="{CD3B9614-454D-4993-B17A-380904164D54}" presName="vert1" presStyleCnt="0"/>
      <dgm:spPr/>
    </dgm:pt>
    <dgm:pt modelId="{A04A5F0C-7F76-4D48-98C8-C979431047E7}" type="pres">
      <dgm:prSet presAssocID="{21D0CE31-4410-4C1C-8BF8-056EEE2FCA24}" presName="thickLine" presStyleLbl="alignNode1" presStyleIdx="5" presStyleCnt="6"/>
      <dgm:spPr/>
    </dgm:pt>
    <dgm:pt modelId="{18E854C5-43E5-4017-B4FB-440217FDFE91}" type="pres">
      <dgm:prSet presAssocID="{21D0CE31-4410-4C1C-8BF8-056EEE2FCA24}" presName="horz1" presStyleCnt="0"/>
      <dgm:spPr/>
    </dgm:pt>
    <dgm:pt modelId="{188B3076-834A-4BDF-A67B-DC2B6DBECD06}" type="pres">
      <dgm:prSet presAssocID="{21D0CE31-4410-4C1C-8BF8-056EEE2FCA24}" presName="tx1" presStyleLbl="revTx" presStyleIdx="5" presStyleCnt="6"/>
      <dgm:spPr/>
    </dgm:pt>
    <dgm:pt modelId="{6746B86E-3F37-449D-93ED-EC0808E0F353}" type="pres">
      <dgm:prSet presAssocID="{21D0CE31-4410-4C1C-8BF8-056EEE2FCA24}" presName="vert1" presStyleCnt="0"/>
      <dgm:spPr/>
    </dgm:pt>
  </dgm:ptLst>
  <dgm:cxnLst>
    <dgm:cxn modelId="{2433F308-C0FF-484A-8EAF-CC2A1A2B289E}" srcId="{7CF33A2E-ABA6-4CC0-B113-D45AFE9B77D2}" destId="{F73F39DC-5025-F843-A15F-340D410D6E25}" srcOrd="2" destOrd="0" parTransId="{EEC0AEDE-CFB4-2C44-8576-433298D883DB}" sibTransId="{1BF556A1-5136-8849-881D-20997EC358AA}"/>
    <dgm:cxn modelId="{31EB310C-1A87-4DE6-8943-B2FB6F9F8D6D}" srcId="{7CF33A2E-ABA6-4CC0-B113-D45AFE9B77D2}" destId="{CD3B9614-454D-4993-B17A-380904164D54}" srcOrd="4" destOrd="0" parTransId="{C8EC1CB3-05E7-4E5D-930D-0B6BE007FB6E}" sibTransId="{454B1BD5-A75A-49E1-946A-88A9254CBC81}"/>
    <dgm:cxn modelId="{62EDFF19-8966-7C44-82F9-41655B48A628}" type="presOf" srcId="{3268AC43-4760-F94B-AF4A-58F16DC7CFB4}" destId="{00087470-C79D-C348-BF78-24D5EC52040A}" srcOrd="0" destOrd="0" presId="urn:microsoft.com/office/officeart/2008/layout/LinedList"/>
    <dgm:cxn modelId="{19DE2B20-AB46-4BDC-9CA6-DAB3564D9F3E}" type="presOf" srcId="{21D0CE31-4410-4C1C-8BF8-056EEE2FCA24}" destId="{188B3076-834A-4BDF-A67B-DC2B6DBECD06}" srcOrd="0" destOrd="0" presId="urn:microsoft.com/office/officeart/2008/layout/LinedList"/>
    <dgm:cxn modelId="{6283092D-3327-437D-AE18-430B764F8692}" type="presOf" srcId="{CDD138A5-DA87-4366-AC2F-9E5ED8F67F08}" destId="{254953FF-9527-41D2-A6EE-E358765EFFAF}" srcOrd="0" destOrd="0" presId="urn:microsoft.com/office/officeart/2008/layout/LinedList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09EDB446-37B0-4E82-817C-DA8E57CE0F0A}" srcId="{7CF33A2E-ABA6-4CC0-B113-D45AFE9B77D2}" destId="{CDD138A5-DA87-4366-AC2F-9E5ED8F67F08}" srcOrd="3" destOrd="0" parTransId="{55B04609-2565-446C-91AE-E26B1A670C41}" sibTransId="{4D607EBD-B1A8-480A-9053-F6C436933E64}"/>
    <dgm:cxn modelId="{79C08B7A-1C8C-43B0-A9D9-0630C37BEE22}" srcId="{7CF33A2E-ABA6-4CC0-B113-D45AFE9B77D2}" destId="{21D0CE31-4410-4C1C-8BF8-056EEE2FCA24}" srcOrd="5" destOrd="0" parTransId="{50B126BC-69FB-46D2-BC18-C7C503076AA5}" sibTransId="{EE406E79-973C-4AB8-97F7-750885A5CA5F}"/>
    <dgm:cxn modelId="{EDADD39B-D7FF-4870-81EC-FD1FA5E78247}" type="presOf" srcId="{5734905A-A0C6-4536-84C5-ED821BE8A462}" destId="{146C8449-D2BE-4E08-AAF4-FD91DE3553FF}" srcOrd="0" destOrd="0" presId="urn:microsoft.com/office/officeart/2008/layout/LinedList"/>
    <dgm:cxn modelId="{75B156A3-7D03-C84B-9E6B-5F2F1831DAD3}" srcId="{7CF33A2E-ABA6-4CC0-B113-D45AFE9B77D2}" destId="{3268AC43-4760-F94B-AF4A-58F16DC7CFB4}" srcOrd="1" destOrd="0" parTransId="{0CF18B11-03BA-5D4D-B512-E85F85ACF491}" sibTransId="{09718967-EF5A-DC4A-9C76-1F541B7C013F}"/>
    <dgm:cxn modelId="{274F59B3-3503-45E6-B734-57E7DF2F3D63}" type="presOf" srcId="{CD3B9614-454D-4993-B17A-380904164D54}" destId="{AC17499B-5F5C-44EF-961D-C98CAB28090D}" srcOrd="0" destOrd="0" presId="urn:microsoft.com/office/officeart/2008/layout/LinedList"/>
    <dgm:cxn modelId="{A4D9F1DF-1FE6-6F4F-A6BB-80AEC3F5ACF8}" type="presOf" srcId="{F73F39DC-5025-F843-A15F-340D410D6E25}" destId="{984950B8-44FB-524C-A057-9123210A08B8}" srcOrd="0" destOrd="0" presId="urn:microsoft.com/office/officeart/2008/layout/LinedList"/>
    <dgm:cxn modelId="{55E12BF5-3ABA-4B9C-AED5-593AD17A6A05}" srcId="{7CF33A2E-ABA6-4CC0-B113-D45AFE9B77D2}" destId="{5734905A-A0C6-4536-84C5-ED821BE8A462}" srcOrd="0" destOrd="0" parTransId="{5AD1662B-536F-4085-A564-1C7F8A189B8D}" sibTransId="{FFE735CE-86AC-4685-86B6-47125F8CD33D}"/>
    <dgm:cxn modelId="{E8ABA1E3-88FA-4E0C-82D1-076BEB8BF898}" type="presParOf" srcId="{C144393C-C46A-407D-B9BB-663670DC4BDB}" destId="{4CCAFAA5-417D-48AB-8C7F-AD439BF2D4A5}" srcOrd="0" destOrd="0" presId="urn:microsoft.com/office/officeart/2008/layout/LinedList"/>
    <dgm:cxn modelId="{FC1BBAA6-03EF-4590-AD16-0B574D644532}" type="presParOf" srcId="{C144393C-C46A-407D-B9BB-663670DC4BDB}" destId="{78487C06-91CB-4D14-A26A-E46B2C0B2A92}" srcOrd="1" destOrd="0" presId="urn:microsoft.com/office/officeart/2008/layout/LinedList"/>
    <dgm:cxn modelId="{25C348FE-2E2F-4427-AFE2-5D140BED4CC0}" type="presParOf" srcId="{78487C06-91CB-4D14-A26A-E46B2C0B2A92}" destId="{146C8449-D2BE-4E08-AAF4-FD91DE3553FF}" srcOrd="0" destOrd="0" presId="urn:microsoft.com/office/officeart/2008/layout/LinedList"/>
    <dgm:cxn modelId="{F31B6205-EA5B-4FF4-9B8E-2932BB4DE61B}" type="presParOf" srcId="{78487C06-91CB-4D14-A26A-E46B2C0B2A92}" destId="{5719AE4F-2F05-47BA-B040-978B0282B4A5}" srcOrd="1" destOrd="0" presId="urn:microsoft.com/office/officeart/2008/layout/LinedList"/>
    <dgm:cxn modelId="{2315713F-A92C-7C4E-80F2-692BFC90BA26}" type="presParOf" srcId="{C144393C-C46A-407D-B9BB-663670DC4BDB}" destId="{CC2B1418-2946-DB4F-B0AA-93A201192B98}" srcOrd="2" destOrd="0" presId="urn:microsoft.com/office/officeart/2008/layout/LinedList"/>
    <dgm:cxn modelId="{89983357-0DF7-3F49-9389-A904F6A5AF6F}" type="presParOf" srcId="{C144393C-C46A-407D-B9BB-663670DC4BDB}" destId="{65A58BD7-1684-4E4C-AAAC-FB0F273CE700}" srcOrd="3" destOrd="0" presId="urn:microsoft.com/office/officeart/2008/layout/LinedList"/>
    <dgm:cxn modelId="{491BAA18-36A3-FB41-A42D-7E2312FCF361}" type="presParOf" srcId="{65A58BD7-1684-4E4C-AAAC-FB0F273CE700}" destId="{00087470-C79D-C348-BF78-24D5EC52040A}" srcOrd="0" destOrd="0" presId="urn:microsoft.com/office/officeart/2008/layout/LinedList"/>
    <dgm:cxn modelId="{D66F1029-5641-E14A-B72A-B56777ECD67C}" type="presParOf" srcId="{65A58BD7-1684-4E4C-AAAC-FB0F273CE700}" destId="{8FDE1A91-AE5D-2B4D-8388-9D9A42950D94}" srcOrd="1" destOrd="0" presId="urn:microsoft.com/office/officeart/2008/layout/LinedList"/>
    <dgm:cxn modelId="{C95BF624-B709-9A4C-B0CB-724B914DB238}" type="presParOf" srcId="{C144393C-C46A-407D-B9BB-663670DC4BDB}" destId="{147E1C12-73CD-B341-B26B-57EE1F4300E2}" srcOrd="4" destOrd="0" presId="urn:microsoft.com/office/officeart/2008/layout/LinedList"/>
    <dgm:cxn modelId="{BFFB94C4-4C3D-284E-96DE-DA809F22E37E}" type="presParOf" srcId="{C144393C-C46A-407D-B9BB-663670DC4BDB}" destId="{36152D2F-933B-964F-8B52-0298B3A59CFE}" srcOrd="5" destOrd="0" presId="urn:microsoft.com/office/officeart/2008/layout/LinedList"/>
    <dgm:cxn modelId="{ECF16D67-0CE6-BA47-AAFD-E8A7320D107D}" type="presParOf" srcId="{36152D2F-933B-964F-8B52-0298B3A59CFE}" destId="{984950B8-44FB-524C-A057-9123210A08B8}" srcOrd="0" destOrd="0" presId="urn:microsoft.com/office/officeart/2008/layout/LinedList"/>
    <dgm:cxn modelId="{63AA969F-1BFA-B84A-9C26-EE668200F190}" type="presParOf" srcId="{36152D2F-933B-964F-8B52-0298B3A59CFE}" destId="{724349BD-4BD0-1A4F-986A-F8803542ACC8}" srcOrd="1" destOrd="0" presId="urn:microsoft.com/office/officeart/2008/layout/LinedList"/>
    <dgm:cxn modelId="{733CEDFF-94DA-4B77-B318-0B09BE6CAC4F}" type="presParOf" srcId="{C144393C-C46A-407D-B9BB-663670DC4BDB}" destId="{81EEBEB3-40EE-478C-B4B6-9DB78EBBB61F}" srcOrd="6" destOrd="0" presId="urn:microsoft.com/office/officeart/2008/layout/LinedList"/>
    <dgm:cxn modelId="{10D9B7B3-1A00-4CFE-9947-6853DC4C3BB2}" type="presParOf" srcId="{C144393C-C46A-407D-B9BB-663670DC4BDB}" destId="{991E5E1E-ED00-4730-B5C3-9B49A7C23A60}" srcOrd="7" destOrd="0" presId="urn:microsoft.com/office/officeart/2008/layout/LinedList"/>
    <dgm:cxn modelId="{D1895CB1-A0DA-4AD5-BC36-0044F3C2F5B3}" type="presParOf" srcId="{991E5E1E-ED00-4730-B5C3-9B49A7C23A60}" destId="{254953FF-9527-41D2-A6EE-E358765EFFAF}" srcOrd="0" destOrd="0" presId="urn:microsoft.com/office/officeart/2008/layout/LinedList"/>
    <dgm:cxn modelId="{156605E8-B5A2-448F-BCB8-64A849876677}" type="presParOf" srcId="{991E5E1E-ED00-4730-B5C3-9B49A7C23A60}" destId="{6E7C6B13-CBF2-46B3-A34E-802E447CFBE1}" srcOrd="1" destOrd="0" presId="urn:microsoft.com/office/officeart/2008/layout/LinedList"/>
    <dgm:cxn modelId="{8B32968B-103E-439A-8642-69FB4FABA401}" type="presParOf" srcId="{C144393C-C46A-407D-B9BB-663670DC4BDB}" destId="{60E1565A-C971-4D7C-B3C0-8DB222E96E70}" srcOrd="8" destOrd="0" presId="urn:microsoft.com/office/officeart/2008/layout/LinedList"/>
    <dgm:cxn modelId="{61EE00BC-7AC3-47E6-99C8-50CB80175F77}" type="presParOf" srcId="{C144393C-C46A-407D-B9BB-663670DC4BDB}" destId="{B2D5269F-C3E0-4A99-9BA6-540EC3EE1D7B}" srcOrd="9" destOrd="0" presId="urn:microsoft.com/office/officeart/2008/layout/LinedList"/>
    <dgm:cxn modelId="{14081E59-EF34-4346-9735-3DEEB54D6589}" type="presParOf" srcId="{B2D5269F-C3E0-4A99-9BA6-540EC3EE1D7B}" destId="{AC17499B-5F5C-44EF-961D-C98CAB28090D}" srcOrd="0" destOrd="0" presId="urn:microsoft.com/office/officeart/2008/layout/LinedList"/>
    <dgm:cxn modelId="{1556B15C-7D94-49A4-BBCA-4A83CC654BAC}" type="presParOf" srcId="{B2D5269F-C3E0-4A99-9BA6-540EC3EE1D7B}" destId="{8C64E02F-61F2-4E1E-A531-4490FF507736}" srcOrd="1" destOrd="0" presId="urn:microsoft.com/office/officeart/2008/layout/LinedList"/>
    <dgm:cxn modelId="{8E8F80C8-4570-42B3-875B-9BAB4923FA4B}" type="presParOf" srcId="{C144393C-C46A-407D-B9BB-663670DC4BDB}" destId="{A04A5F0C-7F76-4D48-98C8-C979431047E7}" srcOrd="10" destOrd="0" presId="urn:microsoft.com/office/officeart/2008/layout/LinedList"/>
    <dgm:cxn modelId="{3C86DC73-5BE2-425D-A96C-E9B54EB78C6B}" type="presParOf" srcId="{C144393C-C46A-407D-B9BB-663670DC4BDB}" destId="{18E854C5-43E5-4017-B4FB-440217FDFE91}" srcOrd="11" destOrd="0" presId="urn:microsoft.com/office/officeart/2008/layout/LinedList"/>
    <dgm:cxn modelId="{77C557F7-8B34-43AD-A22C-919123009142}" type="presParOf" srcId="{18E854C5-43E5-4017-B4FB-440217FDFE91}" destId="{188B3076-834A-4BDF-A67B-DC2B6DBECD06}" srcOrd="0" destOrd="0" presId="urn:microsoft.com/office/officeart/2008/layout/LinedList"/>
    <dgm:cxn modelId="{FBB03262-97D0-4C77-81E8-5C8484712BDA}" type="presParOf" srcId="{18E854C5-43E5-4017-B4FB-440217FDFE91}" destId="{6746B86E-3F37-449D-93ED-EC0808E0F35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июль 2023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AFAA5-417D-48AB-8C7F-AD439BF2D4A5}">
      <dsp:nvSpPr>
        <dsp:cNvPr id="0" name=""/>
        <dsp:cNvSpPr/>
      </dsp:nvSpPr>
      <dsp:spPr>
        <a:xfrm>
          <a:off x="0" y="2390"/>
          <a:ext cx="836977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6C8449-D2BE-4E08-AAF4-FD91DE3553FF}">
      <dsp:nvSpPr>
        <dsp:cNvPr id="0" name=""/>
        <dsp:cNvSpPr/>
      </dsp:nvSpPr>
      <dsp:spPr>
        <a:xfrm>
          <a:off x="0" y="2390"/>
          <a:ext cx="8369779" cy="81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900" b="0" i="0" kern="1200" dirty="0"/>
            <a:t>Балансировка системы горячего водоснабжения и замена температурных регуляторов</a:t>
          </a:r>
          <a:endParaRPr lang="ru-RU" sz="1900" kern="1200" dirty="0">
            <a:latin typeface="TT NORMS"/>
          </a:endParaRPr>
        </a:p>
      </dsp:txBody>
      <dsp:txXfrm>
        <a:off x="0" y="2390"/>
        <a:ext cx="8369779" cy="815018"/>
      </dsp:txXfrm>
    </dsp:sp>
    <dsp:sp modelId="{CC2B1418-2946-DB4F-B0AA-93A201192B98}">
      <dsp:nvSpPr>
        <dsp:cNvPr id="0" name=""/>
        <dsp:cNvSpPr/>
      </dsp:nvSpPr>
      <dsp:spPr>
        <a:xfrm>
          <a:off x="0" y="817408"/>
          <a:ext cx="8369779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087470-C79D-C348-BF78-24D5EC52040A}">
      <dsp:nvSpPr>
        <dsp:cNvPr id="0" name=""/>
        <dsp:cNvSpPr/>
      </dsp:nvSpPr>
      <dsp:spPr>
        <a:xfrm>
          <a:off x="0" y="817408"/>
          <a:ext cx="8369779" cy="81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Испытания противопожарных систем в подъезде №2</a:t>
          </a:r>
        </a:p>
      </dsp:txBody>
      <dsp:txXfrm>
        <a:off x="0" y="817408"/>
        <a:ext cx="8369779" cy="815018"/>
      </dsp:txXfrm>
    </dsp:sp>
    <dsp:sp modelId="{147E1C12-73CD-B341-B26B-57EE1F4300E2}">
      <dsp:nvSpPr>
        <dsp:cNvPr id="0" name=""/>
        <dsp:cNvSpPr/>
      </dsp:nvSpPr>
      <dsp:spPr>
        <a:xfrm>
          <a:off x="0" y="1632426"/>
          <a:ext cx="8369779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4950B8-44FB-524C-A057-9123210A08B8}">
      <dsp:nvSpPr>
        <dsp:cNvPr id="0" name=""/>
        <dsp:cNvSpPr/>
      </dsp:nvSpPr>
      <dsp:spPr>
        <a:xfrm>
          <a:off x="0" y="1632426"/>
          <a:ext cx="8369779" cy="81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Замена платы в системе управления отоплением </a:t>
          </a:r>
        </a:p>
      </dsp:txBody>
      <dsp:txXfrm>
        <a:off x="0" y="1632426"/>
        <a:ext cx="8369779" cy="815018"/>
      </dsp:txXfrm>
    </dsp:sp>
    <dsp:sp modelId="{81EEBEB3-40EE-478C-B4B6-9DB78EBBB61F}">
      <dsp:nvSpPr>
        <dsp:cNvPr id="0" name=""/>
        <dsp:cNvSpPr/>
      </dsp:nvSpPr>
      <dsp:spPr>
        <a:xfrm>
          <a:off x="0" y="2447445"/>
          <a:ext cx="8369779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4953FF-9527-41D2-A6EE-E358765EFFAF}">
      <dsp:nvSpPr>
        <dsp:cNvPr id="0" name=""/>
        <dsp:cNvSpPr/>
      </dsp:nvSpPr>
      <dsp:spPr>
        <a:xfrm>
          <a:off x="0" y="2447445"/>
          <a:ext cx="8369779" cy="81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Регулировка автоматического самозакрывающегося устройства входной двери подъезда №№ 2, 3</a:t>
          </a:r>
        </a:p>
      </dsp:txBody>
      <dsp:txXfrm>
        <a:off x="0" y="2447445"/>
        <a:ext cx="8369779" cy="815018"/>
      </dsp:txXfrm>
    </dsp:sp>
    <dsp:sp modelId="{60E1565A-C971-4D7C-B3C0-8DB222E96E70}">
      <dsp:nvSpPr>
        <dsp:cNvPr id="0" name=""/>
        <dsp:cNvSpPr/>
      </dsp:nvSpPr>
      <dsp:spPr>
        <a:xfrm>
          <a:off x="0" y="3262463"/>
          <a:ext cx="8369779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C17499B-5F5C-44EF-961D-C98CAB28090D}">
      <dsp:nvSpPr>
        <dsp:cNvPr id="0" name=""/>
        <dsp:cNvSpPr/>
      </dsp:nvSpPr>
      <dsp:spPr>
        <a:xfrm>
          <a:off x="0" y="3262463"/>
          <a:ext cx="8369779" cy="81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Осмотр осветительных приборов в местах общего пользования, замена ламп и стартеров при необходимости</a:t>
          </a:r>
        </a:p>
      </dsp:txBody>
      <dsp:txXfrm>
        <a:off x="0" y="3262463"/>
        <a:ext cx="8369779" cy="815018"/>
      </dsp:txXfrm>
    </dsp:sp>
    <dsp:sp modelId="{A04A5F0C-7F76-4D48-98C8-C979431047E7}">
      <dsp:nvSpPr>
        <dsp:cNvPr id="0" name=""/>
        <dsp:cNvSpPr/>
      </dsp:nvSpPr>
      <dsp:spPr>
        <a:xfrm>
          <a:off x="0" y="4077481"/>
          <a:ext cx="8369779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88B3076-834A-4BDF-A67B-DC2B6DBECD06}">
      <dsp:nvSpPr>
        <dsp:cNvPr id="0" name=""/>
        <dsp:cNvSpPr/>
      </dsp:nvSpPr>
      <dsp:spPr>
        <a:xfrm>
          <a:off x="0" y="4077481"/>
          <a:ext cx="8369779" cy="81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Окраска люков и приямков в паркинге</a:t>
          </a:r>
        </a:p>
      </dsp:txBody>
      <dsp:txXfrm>
        <a:off x="0" y="4077481"/>
        <a:ext cx="8369779" cy="815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AF6CDDF-3478-4257-8525-D23E8860E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1" t="-220" r="-3025" b="94"/>
          <a:stretch/>
        </p:blipFill>
        <p:spPr>
          <a:xfrm>
            <a:off x="0" y="0"/>
            <a:ext cx="9442049" cy="686135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53682" y="2691951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Воробьев дом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53683" y="3913997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Июль 2023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Покраска стен тамбур шлюзов и зоны разгрузки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49154E-4AA7-4E59-B790-BCECF1DBE9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939" y="825491"/>
            <a:ext cx="1620000" cy="216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753C63-F65C-43D2-B68C-DF82BF98FF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002" y="825491"/>
            <a:ext cx="1620000" cy="216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AC48025-71A9-4591-B634-CC5F421467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60" y="841714"/>
            <a:ext cx="1620000" cy="216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D1320BC-9D2A-4D5A-AC24-1D2514DFB5F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 rot="5400000">
            <a:off x="5819940" y="3800314"/>
            <a:ext cx="2880000" cy="16200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E31AF4C-CB8E-44B8-80DF-8446765DB2D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8" b="12253"/>
          <a:stretch/>
        </p:blipFill>
        <p:spPr>
          <a:xfrm rot="5400000">
            <a:off x="3132001" y="3800314"/>
            <a:ext cx="2880000" cy="162000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7DEDAFD-F29D-4DCD-8EA7-74310A8DCDB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5" b="11984"/>
          <a:stretch/>
        </p:blipFill>
        <p:spPr>
          <a:xfrm rot="5400000">
            <a:off x="444061" y="3766285"/>
            <a:ext cx="2880000" cy="162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4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	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920907"/>
              </p:ext>
            </p:extLst>
          </p:nvPr>
        </p:nvGraphicFramePr>
        <p:xfrm>
          <a:off x="387110" y="1061147"/>
          <a:ext cx="8369779" cy="489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C74713-CB85-44BA-9146-CFD27C75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42828B-4375-46DF-9BAE-C9E65A60A1E1}"/>
              </a:ext>
            </a:extLst>
          </p:cNvPr>
          <p:cNvSpPr txBox="1">
            <a:spLocks/>
          </p:cNvSpPr>
          <p:nvPr/>
        </p:nvSpPr>
        <p:spPr>
          <a:xfrm>
            <a:off x="396000" y="133597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Вывоз мусора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03F038F5-7C05-440B-9482-BDDC61F98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1A6B2C54-152A-4CC1-8737-DB9E69A26431}"/>
              </a:ext>
            </a:extLst>
          </p:cNvPr>
          <p:cNvSpPr txBox="1">
            <a:spLocks/>
          </p:cNvSpPr>
          <p:nvPr/>
        </p:nvSpPr>
        <p:spPr>
          <a:xfrm>
            <a:off x="368179" y="1217484"/>
            <a:ext cx="8018387" cy="126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T NORMS"/>
              </a:rPr>
              <a:t>Организовали ежедневный сбор и вывоз хозяйственно-бытовых отходов. Ведём раздельный сбор мусора. Строительный мусор вывозится по отдельным заявкам.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EC188B66-8B02-8830-AFA5-8F6B4BDE0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099916"/>
              </p:ext>
            </p:extLst>
          </p:nvPr>
        </p:nvGraphicFramePr>
        <p:xfrm>
          <a:off x="368179" y="2340000"/>
          <a:ext cx="8407641" cy="255371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02547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3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июль 2023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T NORMS"/>
                        </a:rPr>
                        <a:t>Бытовой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468,8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68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chemeClr val="tx1"/>
                          </a:solidFill>
                          <a:latin typeface="TT NORMS"/>
                        </a:rPr>
                        <a:t>       в т.ч. РСО</a:t>
                      </a:r>
                      <a:endParaRPr lang="ru-RU" dirty="0">
                        <a:solidFill>
                          <a:schemeClr val="tx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10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10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46079"/>
                  </a:ext>
                </a:extLst>
              </a:tr>
              <a:tr h="43027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T NORMS"/>
                        </a:rPr>
                        <a:t>Строительный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112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8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580,8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84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Утилизация элементов питания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10 кг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 кг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538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329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475318" y="1747251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июль 2023 года выполнили 409 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5F80DDCA-9A71-7C09-D569-A292419C3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641129"/>
              </p:ext>
            </p:extLst>
          </p:nvPr>
        </p:nvGraphicFramePr>
        <p:xfrm>
          <a:off x="475318" y="2328574"/>
          <a:ext cx="8193363" cy="201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3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июль 2023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44159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T NORMS"/>
                        </a:rPr>
                        <a:t>Пропуск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2577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388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215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21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2792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409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заявки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1379C5-27AB-4180-AE43-59969FD9DBE0}"/>
              </a:ext>
            </a:extLst>
          </p:cNvPr>
          <p:cNvSpPr txBox="1"/>
          <p:nvPr/>
        </p:nvSpPr>
        <p:spPr>
          <a:xfrm>
            <a:off x="396000" y="1268083"/>
            <a:ext cx="3219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T NORMS"/>
              </a:rPr>
              <a:t>Аварийных заявок не было.</a:t>
            </a:r>
          </a:p>
        </p:txBody>
      </p:sp>
    </p:spTree>
    <p:extLst>
      <p:ext uri="{BB962C8B-B14F-4D97-AF65-F5344CB8AC3E}">
        <p14:creationId xmlns:p14="http://schemas.microsoft.com/office/powerpoint/2010/main" val="4130639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Услуги консьержей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315435"/>
            <a:ext cx="8143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За истекший период консьержи стремились создать комфортные условия для жильцов ЖК Воробьев дом: оказывали помощь в принятии заказов, корреспонденции и сопровождали гостей.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id="{1A722C66-090E-0600-BA3B-18E8F6AEC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719751"/>
              </p:ext>
            </p:extLst>
          </p:nvPr>
        </p:nvGraphicFramePr>
        <p:xfrm>
          <a:off x="509322" y="2600960"/>
          <a:ext cx="8143134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378">
                  <a:extLst>
                    <a:ext uri="{9D8B030D-6E8A-4147-A177-3AD203B41FA5}">
                      <a16:colId xmlns:a16="http://schemas.microsoft.com/office/drawing/2014/main" val="4267155957"/>
                    </a:ext>
                  </a:extLst>
                </a:gridCol>
                <a:gridCol w="2574595">
                  <a:extLst>
                    <a:ext uri="{9D8B030D-6E8A-4147-A177-3AD203B41FA5}">
                      <a16:colId xmlns:a16="http://schemas.microsoft.com/office/drawing/2014/main" val="4135634367"/>
                    </a:ext>
                  </a:extLst>
                </a:gridCol>
                <a:gridCol w="2854161">
                  <a:extLst>
                    <a:ext uri="{9D8B030D-6E8A-4147-A177-3AD203B41FA5}">
                      <a16:colId xmlns:a16="http://schemas.microsoft.com/office/drawing/2014/main" val="99987506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T NORMS"/>
                        </a:rPr>
                        <a:t>График работы: ежедневно 9:00-21:00</a:t>
                      </a:r>
                    </a:p>
                  </a:txBody>
                  <a:tcPr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2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>
                        <a:latin typeface="TT NORMS"/>
                      </a:endParaRP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2023 год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 т.ч. июль 2023 года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58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TT NORMS"/>
                        </a:rPr>
                        <a:t>Всего выполнено заявок (сопровождение гостей, прием заказов и т.д.)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15 159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2 453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4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093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здания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511458"/>
            <a:ext cx="8143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В июле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выполнили следующие работы (кроме ежедневных работ):</a:t>
            </a:r>
          </a:p>
        </p:txBody>
      </p:sp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id="{375AFE1E-8501-4DDB-9A7F-E68CB66C3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684016"/>
              </p:ext>
            </p:extLst>
          </p:nvPr>
        </p:nvGraphicFramePr>
        <p:xfrm>
          <a:off x="387111" y="2113629"/>
          <a:ext cx="8369778" cy="2197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3854">
                  <a:extLst>
                    <a:ext uri="{9D8B030D-6E8A-4147-A177-3AD203B41FA5}">
                      <a16:colId xmlns:a16="http://schemas.microsoft.com/office/drawing/2014/main" val="2304203828"/>
                    </a:ext>
                  </a:extLst>
                </a:gridCol>
                <a:gridCol w="4015924">
                  <a:extLst>
                    <a:ext uri="{9D8B030D-6E8A-4147-A177-3AD203B41FA5}">
                      <a16:colId xmlns:a16="http://schemas.microsoft.com/office/drawing/2014/main" val="3501880701"/>
                    </a:ext>
                  </a:extLst>
                </a:gridCol>
              </a:tblGrid>
              <a:tr h="4909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Вид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Место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007067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Окраска люков и колодцев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Внутренний двор 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42110"/>
                  </a:ext>
                </a:extLst>
              </a:tr>
              <a:tr h="6020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Химчистка ковров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 3 (вестибюль)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88845"/>
                  </a:ext>
                </a:extLst>
              </a:tr>
              <a:tr h="3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Удаление пыли из напольных конвекторов с помощью пылесоса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№№ 1,2,3 (вестибюли)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469100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A3D1C44-C30B-F2E1-367A-1791B5169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481912"/>
              </p:ext>
            </p:extLst>
          </p:nvPr>
        </p:nvGraphicFramePr>
        <p:xfrm>
          <a:off x="396000" y="4313950"/>
          <a:ext cx="8369778" cy="558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3854">
                  <a:extLst>
                    <a:ext uri="{9D8B030D-6E8A-4147-A177-3AD203B41FA5}">
                      <a16:colId xmlns:a16="http://schemas.microsoft.com/office/drawing/2014/main" val="2290327015"/>
                    </a:ext>
                  </a:extLst>
                </a:gridCol>
                <a:gridCol w="4015924">
                  <a:extLst>
                    <a:ext uri="{9D8B030D-6E8A-4147-A177-3AD203B41FA5}">
                      <a16:colId xmlns:a16="http://schemas.microsoft.com/office/drawing/2014/main" val="1529126664"/>
                    </a:ext>
                  </a:extLst>
                </a:gridCol>
              </a:tblGrid>
              <a:tr h="3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Шлифовка пола коридоров  с использованием роторной машин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№№ 1,2,3 (вестибюли)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564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746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Фонд капитального ремонта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id="{4293370A-269C-4FC5-B34E-19C933487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568235"/>
              </p:ext>
            </p:extLst>
          </p:nvPr>
        </p:nvGraphicFramePr>
        <p:xfrm>
          <a:off x="501588" y="1275595"/>
          <a:ext cx="8140824" cy="4306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412">
                  <a:extLst>
                    <a:ext uri="{9D8B030D-6E8A-4147-A177-3AD203B41FA5}">
                      <a16:colId xmlns:a16="http://schemas.microsoft.com/office/drawing/2014/main" val="634684207"/>
                    </a:ext>
                  </a:extLst>
                </a:gridCol>
                <a:gridCol w="4070412">
                  <a:extLst>
                    <a:ext uri="{9D8B030D-6E8A-4147-A177-3AD203B41FA5}">
                      <a16:colId xmlns:a16="http://schemas.microsoft.com/office/drawing/2014/main" val="3489391198"/>
                    </a:ext>
                  </a:extLst>
                </a:gridCol>
              </a:tblGrid>
              <a:tr h="5402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Июль 2023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0139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начало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30 445 199,00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65676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поступило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117 1414,66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64215"/>
                  </a:ext>
                </a:extLst>
              </a:tr>
              <a:tr h="3098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i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 том числе проценты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584 408,45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840601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потрачено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0,00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18066"/>
                  </a:ext>
                </a:extLst>
              </a:tr>
              <a:tr h="8654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конец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31 616 613,00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735"/>
                  </a:ext>
                </a:extLst>
              </a:tr>
              <a:tr h="83415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Справочно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: задолженность собственников в фонд капитального ремонта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1 283 625,00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0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31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9D06A66-9BBA-4801-A3B2-A80463F2B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49" t="65" r="-85"/>
          <a:stretch/>
        </p:blipFill>
        <p:spPr>
          <a:xfrm>
            <a:off x="2" y="0"/>
            <a:ext cx="9151788" cy="571439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318100" y="2789148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318100" y="4048604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322082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Обслуживание и уход за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декоративными растениями и газоном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F91EB-E4D0-EDF6-CE18-FA24C0545761}"/>
              </a:ext>
            </a:extLst>
          </p:cNvPr>
          <p:cNvSpPr txBox="1"/>
          <p:nvPr/>
        </p:nvSpPr>
        <p:spPr>
          <a:xfrm>
            <a:off x="205818" y="1081568"/>
            <a:ext cx="86489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Пересадка растений со склона на центральную клумбу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поверхности склонов  для укладки рулонного  газон (внесение удобрений, полив, внесение  плодородной почвы) и укладка рулонного  газона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2C218C-11B2-45F2-AFE8-9864EE53BE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2771" y="2463985"/>
            <a:ext cx="3887999" cy="2916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астение, на открытом воздухе, дерево, Ландшафтны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C056859-27A5-E6CA-5C77-5F384CFF14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138" y="1977985"/>
            <a:ext cx="2187000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3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Обслуживание и уход за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декоративными растениями и газоном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F91EB-E4D0-EDF6-CE18-FA24C0545761}"/>
              </a:ext>
            </a:extLst>
          </p:cNvPr>
          <p:cNvSpPr txBox="1"/>
          <p:nvPr/>
        </p:nvSpPr>
        <p:spPr>
          <a:xfrm>
            <a:off x="205818" y="1081568"/>
            <a:ext cx="86489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Опрыскивание кустов калины и бересклета от мучнистой росы и тли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Санитарная обрезка кустарников и хвойных растений.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Удаление сломанных и поврежденных веток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Лечение повреждений ствола клена цементированием и проклейкой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Обработка туй и живучки стимулятором роста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Прополка, рыхление, мульчирование почвы под многолетними растениями (пионы, ирисы, спиреи, хосты , гортензии) в зоне  центральной клумбы. Полив из лейки и шланга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Подкормка многолетников комплексным удобрением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Прополка  от сорняков приствольных кругов и клумб внутри скамеек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Подкормка газона  комплексным удобрением после скашивания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Удаление с поверхности газона сорняков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Прополка от сорняков участка вокруг туй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066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316617"/>
            <a:ext cx="6300501" cy="23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000" b="1" dirty="0">
                <a:solidFill>
                  <a:srgbClr val="D8843B"/>
                </a:solidFill>
                <a:latin typeface="TT NORMS"/>
                <a:cs typeface="Calibri Light"/>
              </a:rPr>
              <a:t>Настройка регулятора давления и промывка системы горячего водоснабжения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емля, труба, автокомпонент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1D06D7F-3F74-69A5-1D0C-3A2C0AC3A5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019667"/>
            <a:ext cx="4313582" cy="4313582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ашина, шланг&#10;&#10;Автоматически созданное описание">
            <a:extLst>
              <a:ext uri="{FF2B5EF4-FFF2-40B4-BE49-F238E27FC236}">
                <a16:creationId xmlns:a16="http://schemas.microsoft.com/office/drawing/2014/main" id="{10441C55-9BED-51F9-4A38-B88D260951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019667"/>
            <a:ext cx="4313582" cy="431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77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684000"/>
            <a:ext cx="6300501" cy="23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000" b="1" dirty="0">
                <a:solidFill>
                  <a:srgbClr val="D8843B"/>
                </a:solidFill>
                <a:latin typeface="TT NORMS"/>
                <a:cs typeface="Calibri Light"/>
              </a:rPr>
              <a:t>Осмотр, чистка и замена аккумуляторов источника вторичного электропитания системы оповещения и управления эвакуацией людей при пожаре </a:t>
            </a:r>
            <a:r>
              <a:rPr lang="ru-RU" sz="2000" b="1" i="0" dirty="0">
                <a:solidFill>
                  <a:srgbClr val="FFFFFF"/>
                </a:solidFill>
                <a:effectLst/>
                <a:latin typeface="YS Text"/>
              </a:rPr>
              <a:t>Система оповещения и управления эвакуацией людей при пожаре</a:t>
            </a:r>
            <a:endParaRPr lang="ru-RU" sz="2000" b="1" dirty="0">
              <a:solidFill>
                <a:srgbClr val="D8843B"/>
              </a:solidFill>
              <a:latin typeface="TT NORMS"/>
              <a:cs typeface="Calibri Light"/>
            </a:endParaRP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864F3A0-0614-4075-BA6B-6172E7B534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1233000"/>
            <a:ext cx="2928000" cy="2196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229DB27-80EA-41F4-B8A1-52BCC36720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3713634"/>
            <a:ext cx="2928000" cy="2196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1CE7BE3-5C86-4DA5-9898-09BA56927D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3713634"/>
            <a:ext cx="2928000" cy="2196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22EB90E-E176-43DE-9B15-2F4E8763D1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1233000"/>
            <a:ext cx="2928000" cy="2196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79208F1-0D68-43FF-9C9B-A782314843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713634"/>
            <a:ext cx="2928000" cy="2196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16C0E54-538D-472B-93D2-A0507D4C9A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233000"/>
            <a:ext cx="2928000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68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главного распределительного щита электроснабжения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94979C-F7FB-4702-BF63-A49148CDC9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000" y="1519030"/>
            <a:ext cx="2916000" cy="388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E9BB24-A3D7-4F72-A6C5-6BBB45142D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1519030"/>
            <a:ext cx="2916000" cy="388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88212B0-F57E-4670-BDFC-3DFF37C9CC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519030"/>
            <a:ext cx="2916000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0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Ремонт теплообменника с заменой пластин и прокладок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1FC861-9057-47FF-94DF-D8B9C31057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543030"/>
            <a:ext cx="2880000" cy="384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BECDAC-2432-4792-905F-35C80460E1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000" y="1543030"/>
            <a:ext cx="2880000" cy="384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C5422C4-2383-42FF-988E-46C771382E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0" y="1543030"/>
            <a:ext cx="2880000" cy="3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65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Установка информационных табличек на придомовой территории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C29180-0056-48B5-A334-F15A478D56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0" y="1543030"/>
            <a:ext cx="2880000" cy="384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6D743D-3DD7-46E8-97BF-D3BCD835A6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000" y="1543030"/>
            <a:ext cx="2880000" cy="384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52E7480-DD95-4646-B3BB-FA202CD4A9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543030"/>
            <a:ext cx="2880000" cy="3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632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5738</TotalTime>
  <Words>632</Words>
  <Application>Microsoft Office PowerPoint</Application>
  <PresentationFormat>Экран (4:3)</PresentationFormat>
  <Paragraphs>114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TT NORMS</vt:lpstr>
      <vt:lpstr>Wingdings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Nikita Andreev</cp:lastModifiedBy>
  <cp:revision>359</cp:revision>
  <dcterms:created xsi:type="dcterms:W3CDTF">2022-01-28T09:16:54Z</dcterms:created>
  <dcterms:modified xsi:type="dcterms:W3CDTF">2023-08-09T19:22:42Z</dcterms:modified>
</cp:coreProperties>
</file>