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312" r:id="rId4"/>
    <p:sldId id="323" r:id="rId5"/>
    <p:sldId id="319" r:id="rId6"/>
    <p:sldId id="325" r:id="rId7"/>
    <p:sldId id="328" r:id="rId8"/>
    <p:sldId id="326" r:id="rId9"/>
    <p:sldId id="327" r:id="rId10"/>
    <p:sldId id="266" r:id="rId11"/>
    <p:sldId id="258" r:id="rId12"/>
    <p:sldId id="267" r:id="rId13"/>
    <p:sldId id="268" r:id="rId14"/>
    <p:sldId id="270" r:id="rId15"/>
    <p:sldId id="269" r:id="rId16"/>
    <p:sldId id="272" r:id="rId17"/>
    <p:sldId id="25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C1D"/>
    <a:srgbClr val="D8843B"/>
    <a:srgbClr val="C3A9B8"/>
    <a:srgbClr val="E0AC8C"/>
    <a:srgbClr val="E3B395"/>
    <a:srgbClr val="E6B9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0B88D6-A1BB-4D76-B97C-440FCC83A620}" v="7" dt="2022-03-03T06:59:31.6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D92E37-B80C-42AC-A328-D05C30788410}" type="doc">
      <dgm:prSet loTypeId="urn:microsoft.com/office/officeart/2008/layout/LinedList" loCatId="list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0A599F81-9752-4EF2-AE57-65E28A75AECF}">
      <dgm:prSet custT="1"/>
      <dgm:spPr/>
      <dgm:t>
        <a:bodyPr anchor="ctr"/>
        <a:lstStyle/>
        <a:p>
          <a:pPr algn="just"/>
          <a:endParaRPr lang="ru-RU" sz="1800" b="0" dirty="0">
            <a:latin typeface="TT NORMS"/>
          </a:endParaRPr>
        </a:p>
        <a:p>
          <a:pPr algn="just"/>
          <a:r>
            <a:rPr lang="ru-RU" sz="1800" b="0" dirty="0">
              <a:latin typeface="TT NORMS"/>
            </a:rPr>
            <a:t>Уважаемые жильцы и собственники помещений!</a:t>
          </a:r>
          <a:endParaRPr lang="en-US" sz="1800" b="0" dirty="0">
            <a:latin typeface="TT NORMS"/>
          </a:endParaRPr>
        </a:p>
      </dgm:t>
    </dgm:pt>
    <dgm:pt modelId="{037760A4-F0B3-45AC-8B40-D89AFD753FDE}" type="par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3882DD88-DB2D-4091-9E36-C7EAB77BC31A}" type="sib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2EBDF275-325F-4762-82DA-3440F3BE79F5}">
      <dgm:prSet custT="1"/>
      <dgm:spPr/>
      <dgm:t>
        <a:bodyPr/>
        <a:lstStyle/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Мы подготовили для вас краткий отчет о выполненных Управляющей компанией работах в ЖК Воробьев дом за июнь 2024 года.</a:t>
          </a:r>
          <a:endParaRPr lang="en-US" sz="1800" dirty="0">
            <a:latin typeface="TT NORMS"/>
          </a:endParaRPr>
        </a:p>
      </dgm:t>
    </dgm:pt>
    <dgm:pt modelId="{DA000979-DEC0-4AB0-B732-1FC7746DCEA5}" type="par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28E47B45-8411-4952-B4E1-BD21807A666C}" type="sib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9020B62F-AD26-41C6-90BF-222CA4E5D741}">
      <dgm:prSet custT="1"/>
      <dgm:spPr/>
      <dgm:t>
        <a:bodyPr/>
        <a:lstStyle/>
        <a:p>
          <a:pPr algn="just"/>
          <a:r>
            <a:rPr lang="ru-RU" sz="18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на почту </a:t>
          </a:r>
          <a:r>
            <a:rPr lang="en-US" sz="18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dirty="0" err="1">
              <a:latin typeface="TT NORMS"/>
            </a:rPr>
            <a:t>Домиленд</a:t>
          </a:r>
          <a:r>
            <a:rPr lang="ru-RU" sz="1800" dirty="0">
              <a:latin typeface="TT NORMS"/>
            </a:rPr>
            <a:t>».</a:t>
          </a:r>
        </a:p>
        <a:p>
          <a:pPr algn="just"/>
          <a:endParaRPr lang="ru-RU" sz="1800" dirty="0">
            <a:latin typeface="TT NORMS"/>
          </a:endParaRPr>
        </a:p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С заботой о вас,</a:t>
          </a:r>
        </a:p>
        <a:p>
          <a:pPr algn="just"/>
          <a:r>
            <a:rPr lang="ru-RU" sz="1800" dirty="0">
              <a:latin typeface="TT NORMS"/>
            </a:rPr>
            <a:t>УК Воробьев дом</a:t>
          </a:r>
        </a:p>
      </dgm:t>
    </dgm:pt>
    <dgm:pt modelId="{D89DF08D-1BEF-4206-95CC-2BBD4876F945}" type="par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7CA139E1-AF28-422E-991E-1F2E4AD0A390}" type="sib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5ADB80E2-F88F-4A26-93E5-236FA5E66722}" type="pres">
      <dgm:prSet presAssocID="{DCD92E37-B80C-42AC-A328-D05C30788410}" presName="vert0" presStyleCnt="0">
        <dgm:presLayoutVars>
          <dgm:dir/>
          <dgm:animOne val="branch"/>
          <dgm:animLvl val="lvl"/>
        </dgm:presLayoutVars>
      </dgm:prSet>
      <dgm:spPr/>
    </dgm:pt>
    <dgm:pt modelId="{F04350CD-C721-4735-9705-D59B6D1A68A8}" type="pres">
      <dgm:prSet presAssocID="{0A599F81-9752-4EF2-AE57-65E28A75AECF}" presName="thickLine" presStyleLbl="alignNode1" presStyleIdx="0" presStyleCnt="3"/>
      <dgm:spPr/>
    </dgm:pt>
    <dgm:pt modelId="{30EEB09F-6D01-41B7-BF15-62A58A574B86}" type="pres">
      <dgm:prSet presAssocID="{0A599F81-9752-4EF2-AE57-65E28A75AECF}" presName="horz1" presStyleCnt="0"/>
      <dgm:spPr/>
    </dgm:pt>
    <dgm:pt modelId="{B8C2958F-9E66-4B5F-809A-F4DBDB332FCB}" type="pres">
      <dgm:prSet presAssocID="{0A599F81-9752-4EF2-AE57-65E28A75AECF}" presName="tx1" presStyleLbl="revTx" presStyleIdx="0" presStyleCnt="3"/>
      <dgm:spPr/>
    </dgm:pt>
    <dgm:pt modelId="{E492395B-B55B-4D6A-90CA-6E7651836453}" type="pres">
      <dgm:prSet presAssocID="{0A599F81-9752-4EF2-AE57-65E28A75AECF}" presName="vert1" presStyleCnt="0"/>
      <dgm:spPr/>
    </dgm:pt>
    <dgm:pt modelId="{04F1AB7A-51AC-4BB2-A833-018B916208B8}" type="pres">
      <dgm:prSet presAssocID="{2EBDF275-325F-4762-82DA-3440F3BE79F5}" presName="thickLine" presStyleLbl="alignNode1" presStyleIdx="1" presStyleCnt="3"/>
      <dgm:spPr/>
    </dgm:pt>
    <dgm:pt modelId="{E5A907AD-FD79-46F6-9D39-80EFCDB019A4}" type="pres">
      <dgm:prSet presAssocID="{2EBDF275-325F-4762-82DA-3440F3BE79F5}" presName="horz1" presStyleCnt="0"/>
      <dgm:spPr/>
    </dgm:pt>
    <dgm:pt modelId="{F79AAB72-DFF1-4DF2-8AE3-3C0873F907D9}" type="pres">
      <dgm:prSet presAssocID="{2EBDF275-325F-4762-82DA-3440F3BE79F5}" presName="tx1" presStyleLbl="revTx" presStyleIdx="1" presStyleCnt="3"/>
      <dgm:spPr/>
    </dgm:pt>
    <dgm:pt modelId="{A86A5716-595E-4E49-9F0D-5208A2CAAFE5}" type="pres">
      <dgm:prSet presAssocID="{2EBDF275-325F-4762-82DA-3440F3BE79F5}" presName="vert1" presStyleCnt="0"/>
      <dgm:spPr/>
    </dgm:pt>
    <dgm:pt modelId="{45175098-19C2-451B-8C33-49123F36D70C}" type="pres">
      <dgm:prSet presAssocID="{9020B62F-AD26-41C6-90BF-222CA4E5D741}" presName="thickLine" presStyleLbl="alignNode1" presStyleIdx="2" presStyleCnt="3"/>
      <dgm:spPr/>
    </dgm:pt>
    <dgm:pt modelId="{DA2FCF56-E583-46B8-BBF6-6C9BB6101DB5}" type="pres">
      <dgm:prSet presAssocID="{9020B62F-AD26-41C6-90BF-222CA4E5D741}" presName="horz1" presStyleCnt="0"/>
      <dgm:spPr/>
    </dgm:pt>
    <dgm:pt modelId="{FD974A81-403A-4BE9-B2FD-914914CC89CE}" type="pres">
      <dgm:prSet presAssocID="{9020B62F-AD26-41C6-90BF-222CA4E5D741}" presName="tx1" presStyleLbl="revTx" presStyleIdx="2" presStyleCnt="3"/>
      <dgm:spPr/>
    </dgm:pt>
    <dgm:pt modelId="{26F12C28-D797-417A-8638-282FB27B2C67}" type="pres">
      <dgm:prSet presAssocID="{9020B62F-AD26-41C6-90BF-222CA4E5D741}" presName="vert1" presStyleCnt="0"/>
      <dgm:spPr/>
    </dgm:pt>
  </dgm:ptLst>
  <dgm:cxnLst>
    <dgm:cxn modelId="{4E09760E-19F1-491C-A976-29A5A53A6A6B}" type="presOf" srcId="{2EBDF275-325F-4762-82DA-3440F3BE79F5}" destId="{F79AAB72-DFF1-4DF2-8AE3-3C0873F907D9}" srcOrd="0" destOrd="0" presId="urn:microsoft.com/office/officeart/2008/layout/LinedList"/>
    <dgm:cxn modelId="{A9581A1F-1E5A-44D2-BDF1-45252E3677D4}" type="presOf" srcId="{9020B62F-AD26-41C6-90BF-222CA4E5D741}" destId="{FD974A81-403A-4BE9-B2FD-914914CC89CE}" srcOrd="0" destOrd="0" presId="urn:microsoft.com/office/officeart/2008/layout/LinedList"/>
    <dgm:cxn modelId="{6BD09146-28D3-4E2A-9E91-1B3380348C80}" srcId="{DCD92E37-B80C-42AC-A328-D05C30788410}" destId="{0A599F81-9752-4EF2-AE57-65E28A75AECF}" srcOrd="0" destOrd="0" parTransId="{037760A4-F0B3-45AC-8B40-D89AFD753FDE}" sibTransId="{3882DD88-DB2D-4091-9E36-C7EAB77BC31A}"/>
    <dgm:cxn modelId="{BE3E287E-875D-4329-A539-1638C4F15B09}" type="presOf" srcId="{DCD92E37-B80C-42AC-A328-D05C30788410}" destId="{5ADB80E2-F88F-4A26-93E5-236FA5E66722}" srcOrd="0" destOrd="0" presId="urn:microsoft.com/office/officeart/2008/layout/LinedList"/>
    <dgm:cxn modelId="{22DE2887-5EF2-48BE-A25B-C3A83C009AB1}" type="presOf" srcId="{0A599F81-9752-4EF2-AE57-65E28A75AECF}" destId="{B8C2958F-9E66-4B5F-809A-F4DBDB332FCB}" srcOrd="0" destOrd="0" presId="urn:microsoft.com/office/officeart/2008/layout/LinedList"/>
    <dgm:cxn modelId="{431BBEA1-B95B-4946-86D3-344D67AF5B35}" srcId="{DCD92E37-B80C-42AC-A328-D05C30788410}" destId="{9020B62F-AD26-41C6-90BF-222CA4E5D741}" srcOrd="2" destOrd="0" parTransId="{D89DF08D-1BEF-4206-95CC-2BBD4876F945}" sibTransId="{7CA139E1-AF28-422E-991E-1F2E4AD0A390}"/>
    <dgm:cxn modelId="{174A03A5-4B45-44C0-A18B-69ABDEDBD518}" srcId="{DCD92E37-B80C-42AC-A328-D05C30788410}" destId="{2EBDF275-325F-4762-82DA-3440F3BE79F5}" srcOrd="1" destOrd="0" parTransId="{DA000979-DEC0-4AB0-B732-1FC7746DCEA5}" sibTransId="{28E47B45-8411-4952-B4E1-BD21807A666C}"/>
    <dgm:cxn modelId="{E122896B-0660-4E48-8437-E82B80D573AA}" type="presParOf" srcId="{5ADB80E2-F88F-4A26-93E5-236FA5E66722}" destId="{F04350CD-C721-4735-9705-D59B6D1A68A8}" srcOrd="0" destOrd="0" presId="urn:microsoft.com/office/officeart/2008/layout/LinedList"/>
    <dgm:cxn modelId="{EB238AA8-6346-43D0-A466-E3038410AED1}" type="presParOf" srcId="{5ADB80E2-F88F-4A26-93E5-236FA5E66722}" destId="{30EEB09F-6D01-41B7-BF15-62A58A574B86}" srcOrd="1" destOrd="0" presId="urn:microsoft.com/office/officeart/2008/layout/LinedList"/>
    <dgm:cxn modelId="{BC87A021-18F7-4636-BD18-F6828A0526B5}" type="presParOf" srcId="{30EEB09F-6D01-41B7-BF15-62A58A574B86}" destId="{B8C2958F-9E66-4B5F-809A-F4DBDB332FCB}" srcOrd="0" destOrd="0" presId="urn:microsoft.com/office/officeart/2008/layout/LinedList"/>
    <dgm:cxn modelId="{21DA0411-7A00-4858-83D6-F899556ED421}" type="presParOf" srcId="{30EEB09F-6D01-41B7-BF15-62A58A574B86}" destId="{E492395B-B55B-4D6A-90CA-6E7651836453}" srcOrd="1" destOrd="0" presId="urn:microsoft.com/office/officeart/2008/layout/LinedList"/>
    <dgm:cxn modelId="{B99C407B-64B6-4739-A417-A2D158A4A8B0}" type="presParOf" srcId="{5ADB80E2-F88F-4A26-93E5-236FA5E66722}" destId="{04F1AB7A-51AC-4BB2-A833-018B916208B8}" srcOrd="2" destOrd="0" presId="urn:microsoft.com/office/officeart/2008/layout/LinedList"/>
    <dgm:cxn modelId="{3235E24F-BDB8-46B2-A76E-C763E937AA1D}" type="presParOf" srcId="{5ADB80E2-F88F-4A26-93E5-236FA5E66722}" destId="{E5A907AD-FD79-46F6-9D39-80EFCDB019A4}" srcOrd="3" destOrd="0" presId="urn:microsoft.com/office/officeart/2008/layout/LinedList"/>
    <dgm:cxn modelId="{792FF186-819E-4760-91E4-CED5EEFF7509}" type="presParOf" srcId="{E5A907AD-FD79-46F6-9D39-80EFCDB019A4}" destId="{F79AAB72-DFF1-4DF2-8AE3-3C0873F907D9}" srcOrd="0" destOrd="0" presId="urn:microsoft.com/office/officeart/2008/layout/LinedList"/>
    <dgm:cxn modelId="{7DCE2ECE-2E76-401A-A8DC-1C4F582A95EE}" type="presParOf" srcId="{E5A907AD-FD79-46F6-9D39-80EFCDB019A4}" destId="{A86A5716-595E-4E49-9F0D-5208A2CAAFE5}" srcOrd="1" destOrd="0" presId="urn:microsoft.com/office/officeart/2008/layout/LinedList"/>
    <dgm:cxn modelId="{48E3BC13-BA43-459D-AC2F-65DA051B3828}" type="presParOf" srcId="{5ADB80E2-F88F-4A26-93E5-236FA5E66722}" destId="{45175098-19C2-451B-8C33-49123F36D70C}" srcOrd="4" destOrd="0" presId="urn:microsoft.com/office/officeart/2008/layout/LinedList"/>
    <dgm:cxn modelId="{DD1923CE-303E-45AF-9E90-07113CFF0D56}" type="presParOf" srcId="{5ADB80E2-F88F-4A26-93E5-236FA5E66722}" destId="{DA2FCF56-E583-46B8-BBF6-6C9BB6101DB5}" srcOrd="5" destOrd="0" presId="urn:microsoft.com/office/officeart/2008/layout/LinedList"/>
    <dgm:cxn modelId="{CC048CEC-6251-44FB-8A5A-33DBC47011DF}" type="presParOf" srcId="{DA2FCF56-E583-46B8-BBF6-6C9BB6101DB5}" destId="{FD974A81-403A-4BE9-B2FD-914914CC89CE}" srcOrd="0" destOrd="0" presId="urn:microsoft.com/office/officeart/2008/layout/LinedList"/>
    <dgm:cxn modelId="{794EA3CD-8D56-4FB8-88FF-00950AB24832}" type="presParOf" srcId="{DA2FCF56-E583-46B8-BBF6-6C9BB6101DB5}" destId="{26F12C28-D797-417A-8638-282FB27B2C6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F33A2E-ABA6-4CC0-B113-D45AFE9B77D2}" type="doc">
      <dgm:prSet loTypeId="urn:microsoft.com/office/officeart/2008/layout/LinedLis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9C6D0E9-4124-4466-B9B7-CDF7C521DE76}">
      <dgm:prSet custT="1"/>
      <dgm:spPr/>
      <dgm:t>
        <a:bodyPr anchor="ctr"/>
        <a:lstStyle/>
        <a:p>
          <a:r>
            <a:rPr lang="ru-RU" sz="1900" b="0" i="0" u="none" dirty="0"/>
            <a:t>Поверка общедомового прибора учета тепловой энергии</a:t>
          </a:r>
          <a:endParaRPr lang="ru-RU" sz="1900" dirty="0">
            <a:latin typeface="TT NORMS"/>
          </a:endParaRPr>
        </a:p>
      </dgm:t>
    </dgm:pt>
    <dgm:pt modelId="{F5969705-8F60-4900-B415-9FFC94F7D1A0}" type="parTrans" cxnId="{7C13EB5A-25AF-458B-B8CD-4718CC291709}">
      <dgm:prSet/>
      <dgm:spPr/>
      <dgm:t>
        <a:bodyPr/>
        <a:lstStyle/>
        <a:p>
          <a:endParaRPr lang="ru-RU"/>
        </a:p>
      </dgm:t>
    </dgm:pt>
    <dgm:pt modelId="{B5ACD89B-8876-4A5B-94A0-CE5E4E1D3980}" type="sibTrans" cxnId="{7C13EB5A-25AF-458B-B8CD-4718CC291709}">
      <dgm:prSet/>
      <dgm:spPr/>
      <dgm:t>
        <a:bodyPr/>
        <a:lstStyle/>
        <a:p>
          <a:endParaRPr lang="ru-RU"/>
        </a:p>
      </dgm:t>
    </dgm:pt>
    <dgm:pt modelId="{ECC63EE8-3686-45E9-AC78-70A10D8357B4}">
      <dgm:prSet custT="1"/>
      <dgm:spPr/>
      <dgm:t>
        <a:bodyPr anchor="ctr"/>
        <a:lstStyle/>
        <a:p>
          <a:r>
            <a:rPr lang="ru-RU" sz="1900" dirty="0">
              <a:latin typeface="TT NORMS"/>
            </a:rPr>
            <a:t>Обслуживание системы видеонаблюдения </a:t>
          </a:r>
        </a:p>
      </dgm:t>
    </dgm:pt>
    <dgm:pt modelId="{805F8378-6EBD-4201-AA47-B7CB7E9665A6}" type="parTrans" cxnId="{8085EF73-18C5-4F3C-91F6-BF87A67CC443}">
      <dgm:prSet/>
      <dgm:spPr/>
      <dgm:t>
        <a:bodyPr/>
        <a:lstStyle/>
        <a:p>
          <a:endParaRPr lang="ru-RU"/>
        </a:p>
      </dgm:t>
    </dgm:pt>
    <dgm:pt modelId="{B78DC0EE-549F-43E3-9C6B-D95D513A5C7E}" type="sibTrans" cxnId="{8085EF73-18C5-4F3C-91F6-BF87A67CC443}">
      <dgm:prSet/>
      <dgm:spPr/>
      <dgm:t>
        <a:bodyPr/>
        <a:lstStyle/>
        <a:p>
          <a:endParaRPr lang="ru-RU"/>
        </a:p>
      </dgm:t>
    </dgm:pt>
    <dgm:pt modelId="{87AC5BDC-0DE0-47FD-9E34-8CF83479902A}">
      <dgm:prSet custT="1"/>
      <dgm:spPr/>
      <dgm:t>
        <a:bodyPr anchor="ctr"/>
        <a:lstStyle/>
        <a:p>
          <a:r>
            <a:rPr lang="ru-RU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T NORMS"/>
              <a:ea typeface="+mn-ea"/>
              <a:cs typeface="+mn-cs"/>
            </a:rPr>
            <a:t>Проверка</a:t>
          </a:r>
          <a:r>
            <a:rPr lang="ru-RU" sz="1900" kern="1200" dirty="0">
              <a:latin typeface="TT NORMS"/>
            </a:rPr>
            <a:t> системы отопления в местах общего пользования</a:t>
          </a:r>
        </a:p>
      </dgm:t>
    </dgm:pt>
    <dgm:pt modelId="{FC9AED2C-B6E7-4EEF-BFD5-31E6654E7F17}" type="parTrans" cxnId="{0A185C2A-CC8E-4B15-9362-11995BCB7866}">
      <dgm:prSet/>
      <dgm:spPr/>
      <dgm:t>
        <a:bodyPr/>
        <a:lstStyle/>
        <a:p>
          <a:endParaRPr lang="ru-RU"/>
        </a:p>
      </dgm:t>
    </dgm:pt>
    <dgm:pt modelId="{6D3F1D13-6E2A-4320-89BB-775F35763EEA}" type="sibTrans" cxnId="{0A185C2A-CC8E-4B15-9362-11995BCB7866}">
      <dgm:prSet/>
      <dgm:spPr/>
      <dgm:t>
        <a:bodyPr/>
        <a:lstStyle/>
        <a:p>
          <a:endParaRPr lang="ru-RU"/>
        </a:p>
      </dgm:t>
    </dgm:pt>
    <dgm:pt modelId="{A2049000-3A4B-1247-8741-36D3F50AE038}">
      <dgm:prSet custT="1"/>
      <dgm:spPr/>
      <dgm:t>
        <a:bodyPr anchor="ctr"/>
        <a:lstStyle/>
        <a:p>
          <a:r>
            <a:rPr lang="ru-RU" sz="1900" dirty="0"/>
            <a:t>Проведение ремонта турникете </a:t>
          </a:r>
        </a:p>
      </dgm:t>
    </dgm:pt>
    <dgm:pt modelId="{7CD3E36D-BA3E-F349-BAE5-A3DB4CF73B73}" type="parTrans" cxnId="{617910DB-FA92-3E43-82D0-C2ED240C81F8}">
      <dgm:prSet/>
      <dgm:spPr/>
      <dgm:t>
        <a:bodyPr/>
        <a:lstStyle/>
        <a:p>
          <a:endParaRPr lang="ru-RU"/>
        </a:p>
      </dgm:t>
    </dgm:pt>
    <dgm:pt modelId="{40D40048-746E-9D4B-8EE3-0F6EF068C472}" type="sibTrans" cxnId="{617910DB-FA92-3E43-82D0-C2ED240C81F8}">
      <dgm:prSet/>
      <dgm:spPr/>
      <dgm:t>
        <a:bodyPr/>
        <a:lstStyle/>
        <a:p>
          <a:endParaRPr lang="ru-RU"/>
        </a:p>
      </dgm:t>
    </dgm:pt>
    <dgm:pt modelId="{BC284DA6-8CDE-D64E-97AF-1AC7407AB56B}">
      <dgm:prSet custT="1"/>
      <dgm:spPr/>
      <dgm:t>
        <a:bodyPr/>
        <a:lstStyle/>
        <a:p>
          <a:r>
            <a:rPr lang="ru-RU" sz="1900" dirty="0"/>
            <a:t>Обслуживание системы контроля управления допуска </a:t>
          </a:r>
        </a:p>
      </dgm:t>
    </dgm:pt>
    <dgm:pt modelId="{B9FEB1D0-88F0-6A48-A8C7-4A6E0508EE26}" type="parTrans" cxnId="{00330A58-BEA4-A343-A783-F3FF15C1B374}">
      <dgm:prSet/>
      <dgm:spPr/>
      <dgm:t>
        <a:bodyPr/>
        <a:lstStyle/>
        <a:p>
          <a:endParaRPr lang="ru-RU"/>
        </a:p>
      </dgm:t>
    </dgm:pt>
    <dgm:pt modelId="{7B106FB0-96B5-1848-A632-433EEF1496C9}" type="sibTrans" cxnId="{00330A58-BEA4-A343-A783-F3FF15C1B374}">
      <dgm:prSet/>
      <dgm:spPr/>
      <dgm:t>
        <a:bodyPr/>
        <a:lstStyle/>
        <a:p>
          <a:endParaRPr lang="ru-RU"/>
        </a:p>
      </dgm:t>
    </dgm:pt>
    <dgm:pt modelId="{10D9CE96-443F-8A4A-BA05-0F074148B6A9}">
      <dgm:prSet custT="1"/>
      <dgm:spPr/>
      <dgm:t>
        <a:bodyPr anchor="ctr"/>
        <a:lstStyle/>
        <a:p>
          <a:r>
            <a:rPr lang="ru-RU" sz="1900" dirty="0"/>
            <a:t>Устранения неполадок в системе съема показаний счетчиков </a:t>
          </a:r>
        </a:p>
      </dgm:t>
    </dgm:pt>
    <dgm:pt modelId="{57D1BD2B-94B9-8142-A6C6-6354847D6C1F}" type="parTrans" cxnId="{DBEDAE83-0DA2-7046-AC51-4BD01E36659D}">
      <dgm:prSet/>
      <dgm:spPr/>
      <dgm:t>
        <a:bodyPr/>
        <a:lstStyle/>
        <a:p>
          <a:endParaRPr lang="ru-RU"/>
        </a:p>
      </dgm:t>
    </dgm:pt>
    <dgm:pt modelId="{21610434-3D0F-3649-941B-34B334434677}" type="sibTrans" cxnId="{DBEDAE83-0DA2-7046-AC51-4BD01E36659D}">
      <dgm:prSet/>
      <dgm:spPr/>
      <dgm:t>
        <a:bodyPr/>
        <a:lstStyle/>
        <a:p>
          <a:endParaRPr lang="ru-RU"/>
        </a:p>
      </dgm:t>
    </dgm:pt>
    <dgm:pt modelId="{C8FB5A4A-EB00-7E4C-AAB1-32F1795736DD}">
      <dgm:prSet custT="1"/>
      <dgm:spPr/>
      <dgm:t>
        <a:bodyPr anchor="ctr"/>
        <a:lstStyle/>
        <a:p>
          <a:r>
            <a:rPr lang="ru-RU" sz="1900" dirty="0"/>
            <a:t>Обслуживание системы отопления </a:t>
          </a:r>
        </a:p>
      </dgm:t>
    </dgm:pt>
    <dgm:pt modelId="{E19D171B-A926-5F48-912E-E97965FD3BCF}" type="parTrans" cxnId="{EA4FF529-A606-5A44-A030-F9CC690F0AC0}">
      <dgm:prSet/>
      <dgm:spPr/>
      <dgm:t>
        <a:bodyPr/>
        <a:lstStyle/>
        <a:p>
          <a:endParaRPr lang="ru-RU"/>
        </a:p>
      </dgm:t>
    </dgm:pt>
    <dgm:pt modelId="{1ED298C4-D492-244D-8D45-2808955A259D}" type="sibTrans" cxnId="{EA4FF529-A606-5A44-A030-F9CC690F0AC0}">
      <dgm:prSet/>
      <dgm:spPr/>
      <dgm:t>
        <a:bodyPr/>
        <a:lstStyle/>
        <a:p>
          <a:endParaRPr lang="ru-RU"/>
        </a:p>
      </dgm:t>
    </dgm:pt>
    <dgm:pt modelId="{C144393C-C46A-407D-B9BB-663670DC4BDB}" type="pres">
      <dgm:prSet presAssocID="{7CF33A2E-ABA6-4CC0-B113-D45AFE9B77D2}" presName="vert0" presStyleCnt="0">
        <dgm:presLayoutVars>
          <dgm:dir/>
          <dgm:animOne val="branch"/>
          <dgm:animLvl val="lvl"/>
        </dgm:presLayoutVars>
      </dgm:prSet>
      <dgm:spPr/>
    </dgm:pt>
    <dgm:pt modelId="{6D11891A-3005-4C5B-B97A-AD29316F04E5}" type="pres">
      <dgm:prSet presAssocID="{A9C6D0E9-4124-4466-B9B7-CDF7C521DE76}" presName="thickLine" presStyleLbl="alignNode1" presStyleIdx="0" presStyleCnt="7"/>
      <dgm:spPr/>
    </dgm:pt>
    <dgm:pt modelId="{A5C682F4-5308-4DDF-BF5C-6AB834FC3FAE}" type="pres">
      <dgm:prSet presAssocID="{A9C6D0E9-4124-4466-B9B7-CDF7C521DE76}" presName="horz1" presStyleCnt="0"/>
      <dgm:spPr/>
    </dgm:pt>
    <dgm:pt modelId="{5F74102D-3072-4E52-B150-7EEDA0A3D1BB}" type="pres">
      <dgm:prSet presAssocID="{A9C6D0E9-4124-4466-B9B7-CDF7C521DE76}" presName="tx1" presStyleLbl="revTx" presStyleIdx="0" presStyleCnt="7"/>
      <dgm:spPr/>
    </dgm:pt>
    <dgm:pt modelId="{C2E2C0D8-5862-41CE-A5E8-9830EA683B87}" type="pres">
      <dgm:prSet presAssocID="{A9C6D0E9-4124-4466-B9B7-CDF7C521DE76}" presName="vert1" presStyleCnt="0"/>
      <dgm:spPr/>
    </dgm:pt>
    <dgm:pt modelId="{9C486DF9-1EF7-404C-8876-AB2BC510D038}" type="pres">
      <dgm:prSet presAssocID="{ECC63EE8-3686-45E9-AC78-70A10D8357B4}" presName="thickLine" presStyleLbl="alignNode1" presStyleIdx="1" presStyleCnt="7"/>
      <dgm:spPr/>
    </dgm:pt>
    <dgm:pt modelId="{204D8705-B4A7-4787-BBA0-57FC39625EE2}" type="pres">
      <dgm:prSet presAssocID="{ECC63EE8-3686-45E9-AC78-70A10D8357B4}" presName="horz1" presStyleCnt="0"/>
      <dgm:spPr/>
    </dgm:pt>
    <dgm:pt modelId="{898D4396-9260-4F07-BCEA-655D56A50A20}" type="pres">
      <dgm:prSet presAssocID="{ECC63EE8-3686-45E9-AC78-70A10D8357B4}" presName="tx1" presStyleLbl="revTx" presStyleIdx="1" presStyleCnt="7"/>
      <dgm:spPr/>
    </dgm:pt>
    <dgm:pt modelId="{F45B4CAC-40F5-4950-8517-57A3FF088A79}" type="pres">
      <dgm:prSet presAssocID="{ECC63EE8-3686-45E9-AC78-70A10D8357B4}" presName="vert1" presStyleCnt="0"/>
      <dgm:spPr/>
    </dgm:pt>
    <dgm:pt modelId="{494AACCB-0D8C-4F9D-9B01-6421CAAE2E68}" type="pres">
      <dgm:prSet presAssocID="{87AC5BDC-0DE0-47FD-9E34-8CF83479902A}" presName="thickLine" presStyleLbl="alignNode1" presStyleIdx="2" presStyleCnt="7"/>
      <dgm:spPr/>
    </dgm:pt>
    <dgm:pt modelId="{EF444BCD-8815-433D-8A26-63D6954CBF91}" type="pres">
      <dgm:prSet presAssocID="{87AC5BDC-0DE0-47FD-9E34-8CF83479902A}" presName="horz1" presStyleCnt="0"/>
      <dgm:spPr/>
    </dgm:pt>
    <dgm:pt modelId="{E74B670E-254C-4EBE-9BC3-E007987B601F}" type="pres">
      <dgm:prSet presAssocID="{87AC5BDC-0DE0-47FD-9E34-8CF83479902A}" presName="tx1" presStyleLbl="revTx" presStyleIdx="2" presStyleCnt="7"/>
      <dgm:spPr/>
    </dgm:pt>
    <dgm:pt modelId="{66D5FB46-4F39-4B23-B19E-E99ED9B22D89}" type="pres">
      <dgm:prSet presAssocID="{87AC5BDC-0DE0-47FD-9E34-8CF83479902A}" presName="vert1" presStyleCnt="0"/>
      <dgm:spPr/>
    </dgm:pt>
    <dgm:pt modelId="{82FA0332-3F4D-2B4A-9E59-8CE0F47F558B}" type="pres">
      <dgm:prSet presAssocID="{A2049000-3A4B-1247-8741-36D3F50AE038}" presName="thickLine" presStyleLbl="alignNode1" presStyleIdx="3" presStyleCnt="7"/>
      <dgm:spPr/>
    </dgm:pt>
    <dgm:pt modelId="{E19E2797-8E72-EE40-B0ED-940C18DA3983}" type="pres">
      <dgm:prSet presAssocID="{A2049000-3A4B-1247-8741-36D3F50AE038}" presName="horz1" presStyleCnt="0"/>
      <dgm:spPr/>
    </dgm:pt>
    <dgm:pt modelId="{70146388-5291-0146-9EA1-898ECB87E9DA}" type="pres">
      <dgm:prSet presAssocID="{A2049000-3A4B-1247-8741-36D3F50AE038}" presName="tx1" presStyleLbl="revTx" presStyleIdx="3" presStyleCnt="7"/>
      <dgm:spPr/>
    </dgm:pt>
    <dgm:pt modelId="{07465D85-FFA8-5C40-A5C2-4198DEAC8889}" type="pres">
      <dgm:prSet presAssocID="{A2049000-3A4B-1247-8741-36D3F50AE038}" presName="vert1" presStyleCnt="0"/>
      <dgm:spPr/>
    </dgm:pt>
    <dgm:pt modelId="{9EBEBD67-34A6-7F4A-93D8-56FF60C00E96}" type="pres">
      <dgm:prSet presAssocID="{BC284DA6-8CDE-D64E-97AF-1AC7407AB56B}" presName="thickLine" presStyleLbl="alignNode1" presStyleIdx="4" presStyleCnt="7"/>
      <dgm:spPr/>
    </dgm:pt>
    <dgm:pt modelId="{0B8E4721-3DBE-3A4E-890C-E44CE6B356F1}" type="pres">
      <dgm:prSet presAssocID="{BC284DA6-8CDE-D64E-97AF-1AC7407AB56B}" presName="horz1" presStyleCnt="0"/>
      <dgm:spPr/>
    </dgm:pt>
    <dgm:pt modelId="{653472B0-4524-8C4A-86B3-54261FC20AD6}" type="pres">
      <dgm:prSet presAssocID="{BC284DA6-8CDE-D64E-97AF-1AC7407AB56B}" presName="tx1" presStyleLbl="revTx" presStyleIdx="4" presStyleCnt="7"/>
      <dgm:spPr/>
    </dgm:pt>
    <dgm:pt modelId="{F0B4693C-707A-F84D-B716-9D1491FA695B}" type="pres">
      <dgm:prSet presAssocID="{BC284DA6-8CDE-D64E-97AF-1AC7407AB56B}" presName="vert1" presStyleCnt="0"/>
      <dgm:spPr/>
    </dgm:pt>
    <dgm:pt modelId="{2D566B43-39FE-114B-B994-F4C54C63F734}" type="pres">
      <dgm:prSet presAssocID="{10D9CE96-443F-8A4A-BA05-0F074148B6A9}" presName="thickLine" presStyleLbl="alignNode1" presStyleIdx="5" presStyleCnt="7"/>
      <dgm:spPr/>
    </dgm:pt>
    <dgm:pt modelId="{87A1C7CB-CEC9-CE4B-B43A-72EB0935A145}" type="pres">
      <dgm:prSet presAssocID="{10D9CE96-443F-8A4A-BA05-0F074148B6A9}" presName="horz1" presStyleCnt="0"/>
      <dgm:spPr/>
    </dgm:pt>
    <dgm:pt modelId="{D0327D50-8342-EC43-842B-7A58BB796B6F}" type="pres">
      <dgm:prSet presAssocID="{10D9CE96-443F-8A4A-BA05-0F074148B6A9}" presName="tx1" presStyleLbl="revTx" presStyleIdx="5" presStyleCnt="7"/>
      <dgm:spPr/>
    </dgm:pt>
    <dgm:pt modelId="{193EFB8A-CBC8-F044-B5EA-13049D604A4E}" type="pres">
      <dgm:prSet presAssocID="{10D9CE96-443F-8A4A-BA05-0F074148B6A9}" presName="vert1" presStyleCnt="0"/>
      <dgm:spPr/>
    </dgm:pt>
    <dgm:pt modelId="{9DDD378F-ED12-024A-A6FE-E06048B44753}" type="pres">
      <dgm:prSet presAssocID="{C8FB5A4A-EB00-7E4C-AAB1-32F1795736DD}" presName="thickLine" presStyleLbl="alignNode1" presStyleIdx="6" presStyleCnt="7"/>
      <dgm:spPr/>
    </dgm:pt>
    <dgm:pt modelId="{91167656-87ED-FF41-9B27-A3BD5546671A}" type="pres">
      <dgm:prSet presAssocID="{C8FB5A4A-EB00-7E4C-AAB1-32F1795736DD}" presName="horz1" presStyleCnt="0"/>
      <dgm:spPr/>
    </dgm:pt>
    <dgm:pt modelId="{DE5A5398-8C5A-4A45-A389-555D3CA79DD9}" type="pres">
      <dgm:prSet presAssocID="{C8FB5A4A-EB00-7E4C-AAB1-32F1795736DD}" presName="tx1" presStyleLbl="revTx" presStyleIdx="6" presStyleCnt="7"/>
      <dgm:spPr/>
    </dgm:pt>
    <dgm:pt modelId="{37130342-13B6-2C45-A432-0028BC4FDB18}" type="pres">
      <dgm:prSet presAssocID="{C8FB5A4A-EB00-7E4C-AAB1-32F1795736DD}" presName="vert1" presStyleCnt="0"/>
      <dgm:spPr/>
    </dgm:pt>
  </dgm:ptLst>
  <dgm:cxnLst>
    <dgm:cxn modelId="{49951A27-08CE-7641-AC77-86B9C7CE053D}" type="presOf" srcId="{10D9CE96-443F-8A4A-BA05-0F074148B6A9}" destId="{D0327D50-8342-EC43-842B-7A58BB796B6F}" srcOrd="0" destOrd="0" presId="urn:microsoft.com/office/officeart/2008/layout/LinedList"/>
    <dgm:cxn modelId="{EA4FF529-A606-5A44-A030-F9CC690F0AC0}" srcId="{7CF33A2E-ABA6-4CC0-B113-D45AFE9B77D2}" destId="{C8FB5A4A-EB00-7E4C-AAB1-32F1795736DD}" srcOrd="6" destOrd="0" parTransId="{E19D171B-A926-5F48-912E-E97965FD3BCF}" sibTransId="{1ED298C4-D492-244D-8D45-2808955A259D}"/>
    <dgm:cxn modelId="{0A185C2A-CC8E-4B15-9362-11995BCB7866}" srcId="{7CF33A2E-ABA6-4CC0-B113-D45AFE9B77D2}" destId="{87AC5BDC-0DE0-47FD-9E34-8CF83479902A}" srcOrd="2" destOrd="0" parTransId="{FC9AED2C-B6E7-4EEF-BFD5-31E6654E7F17}" sibTransId="{6D3F1D13-6E2A-4320-89BB-775F35763EEA}"/>
    <dgm:cxn modelId="{711BF930-B5DA-4821-A9E3-AC2D3B8E2301}" type="presOf" srcId="{A9C6D0E9-4124-4466-B9B7-CDF7C521DE76}" destId="{5F74102D-3072-4E52-B150-7EEDA0A3D1BB}" srcOrd="0" destOrd="0" presId="urn:microsoft.com/office/officeart/2008/layout/LinedList"/>
    <dgm:cxn modelId="{999A6F3C-5818-4813-8CE9-3E642A52BC0C}" type="presOf" srcId="{7CF33A2E-ABA6-4CC0-B113-D45AFE9B77D2}" destId="{C144393C-C46A-407D-B9BB-663670DC4BDB}" srcOrd="0" destOrd="0" presId="urn:microsoft.com/office/officeart/2008/layout/LinedList"/>
    <dgm:cxn modelId="{31B4635B-C5A7-4241-A8EA-0CF6C55B13DA}" type="presOf" srcId="{A2049000-3A4B-1247-8741-36D3F50AE038}" destId="{70146388-5291-0146-9EA1-898ECB87E9DA}" srcOrd="0" destOrd="0" presId="urn:microsoft.com/office/officeart/2008/layout/LinedList"/>
    <dgm:cxn modelId="{F5F79565-2187-4E45-A89D-90F748FE73B0}" type="presOf" srcId="{ECC63EE8-3686-45E9-AC78-70A10D8357B4}" destId="{898D4396-9260-4F07-BCEA-655D56A50A20}" srcOrd="0" destOrd="0" presId="urn:microsoft.com/office/officeart/2008/layout/LinedList"/>
    <dgm:cxn modelId="{8085EF73-18C5-4F3C-91F6-BF87A67CC443}" srcId="{7CF33A2E-ABA6-4CC0-B113-D45AFE9B77D2}" destId="{ECC63EE8-3686-45E9-AC78-70A10D8357B4}" srcOrd="1" destOrd="0" parTransId="{805F8378-6EBD-4201-AA47-B7CB7E9665A6}" sibTransId="{B78DC0EE-549F-43E3-9C6B-D95D513A5C7E}"/>
    <dgm:cxn modelId="{00330A58-BEA4-A343-A783-F3FF15C1B374}" srcId="{7CF33A2E-ABA6-4CC0-B113-D45AFE9B77D2}" destId="{BC284DA6-8CDE-D64E-97AF-1AC7407AB56B}" srcOrd="4" destOrd="0" parTransId="{B9FEB1D0-88F0-6A48-A8C7-4A6E0508EE26}" sibTransId="{7B106FB0-96B5-1848-A632-433EEF1496C9}"/>
    <dgm:cxn modelId="{8774DC78-BCCF-AC48-B413-11736A76696E}" type="presOf" srcId="{C8FB5A4A-EB00-7E4C-AAB1-32F1795736DD}" destId="{DE5A5398-8C5A-4A45-A389-555D3CA79DD9}" srcOrd="0" destOrd="0" presId="urn:microsoft.com/office/officeart/2008/layout/LinedList"/>
    <dgm:cxn modelId="{7C13EB5A-25AF-458B-B8CD-4718CC291709}" srcId="{7CF33A2E-ABA6-4CC0-B113-D45AFE9B77D2}" destId="{A9C6D0E9-4124-4466-B9B7-CDF7C521DE76}" srcOrd="0" destOrd="0" parTransId="{F5969705-8F60-4900-B415-9FFC94F7D1A0}" sibTransId="{B5ACD89B-8876-4A5B-94A0-CE5E4E1D3980}"/>
    <dgm:cxn modelId="{FF2B287F-4C77-E444-88EB-E286471E3FD6}" type="presOf" srcId="{BC284DA6-8CDE-D64E-97AF-1AC7407AB56B}" destId="{653472B0-4524-8C4A-86B3-54261FC20AD6}" srcOrd="0" destOrd="0" presId="urn:microsoft.com/office/officeart/2008/layout/LinedList"/>
    <dgm:cxn modelId="{DBEDAE83-0DA2-7046-AC51-4BD01E36659D}" srcId="{7CF33A2E-ABA6-4CC0-B113-D45AFE9B77D2}" destId="{10D9CE96-443F-8A4A-BA05-0F074148B6A9}" srcOrd="5" destOrd="0" parTransId="{57D1BD2B-94B9-8142-A6C6-6354847D6C1F}" sibTransId="{21610434-3D0F-3649-941B-34B334434677}"/>
    <dgm:cxn modelId="{617910DB-FA92-3E43-82D0-C2ED240C81F8}" srcId="{7CF33A2E-ABA6-4CC0-B113-D45AFE9B77D2}" destId="{A2049000-3A4B-1247-8741-36D3F50AE038}" srcOrd="3" destOrd="0" parTransId="{7CD3E36D-BA3E-F349-BAE5-A3DB4CF73B73}" sibTransId="{40D40048-746E-9D4B-8EE3-0F6EF068C472}"/>
    <dgm:cxn modelId="{308F1BEF-9AD9-4B03-9328-5508A00CE9AA}" type="presOf" srcId="{87AC5BDC-0DE0-47FD-9E34-8CF83479902A}" destId="{E74B670E-254C-4EBE-9BC3-E007987B601F}" srcOrd="0" destOrd="0" presId="urn:microsoft.com/office/officeart/2008/layout/LinedList"/>
    <dgm:cxn modelId="{A4526794-6150-421E-A06C-A8BFF1222494}" type="presParOf" srcId="{C144393C-C46A-407D-B9BB-663670DC4BDB}" destId="{6D11891A-3005-4C5B-B97A-AD29316F04E5}" srcOrd="0" destOrd="0" presId="urn:microsoft.com/office/officeart/2008/layout/LinedList"/>
    <dgm:cxn modelId="{7175BF26-68F4-439D-9E77-FE70CE8443A5}" type="presParOf" srcId="{C144393C-C46A-407D-B9BB-663670DC4BDB}" destId="{A5C682F4-5308-4DDF-BF5C-6AB834FC3FAE}" srcOrd="1" destOrd="0" presId="urn:microsoft.com/office/officeart/2008/layout/LinedList"/>
    <dgm:cxn modelId="{ABA48F3F-2EDC-44CB-8AEF-7DE48BCE72CC}" type="presParOf" srcId="{A5C682F4-5308-4DDF-BF5C-6AB834FC3FAE}" destId="{5F74102D-3072-4E52-B150-7EEDA0A3D1BB}" srcOrd="0" destOrd="0" presId="urn:microsoft.com/office/officeart/2008/layout/LinedList"/>
    <dgm:cxn modelId="{292CA894-5E5E-448F-B6B2-1D1EA9577D51}" type="presParOf" srcId="{A5C682F4-5308-4DDF-BF5C-6AB834FC3FAE}" destId="{C2E2C0D8-5862-41CE-A5E8-9830EA683B87}" srcOrd="1" destOrd="0" presId="urn:microsoft.com/office/officeart/2008/layout/LinedList"/>
    <dgm:cxn modelId="{A8091BEE-5D8E-4E04-BB71-3BBF2BEF3288}" type="presParOf" srcId="{C144393C-C46A-407D-B9BB-663670DC4BDB}" destId="{9C486DF9-1EF7-404C-8876-AB2BC510D038}" srcOrd="2" destOrd="0" presId="urn:microsoft.com/office/officeart/2008/layout/LinedList"/>
    <dgm:cxn modelId="{7AB29AA4-E739-48E2-8A17-512F27B5B6DF}" type="presParOf" srcId="{C144393C-C46A-407D-B9BB-663670DC4BDB}" destId="{204D8705-B4A7-4787-BBA0-57FC39625EE2}" srcOrd="3" destOrd="0" presId="urn:microsoft.com/office/officeart/2008/layout/LinedList"/>
    <dgm:cxn modelId="{596A8602-A694-4977-9815-CCAE55949960}" type="presParOf" srcId="{204D8705-B4A7-4787-BBA0-57FC39625EE2}" destId="{898D4396-9260-4F07-BCEA-655D56A50A20}" srcOrd="0" destOrd="0" presId="urn:microsoft.com/office/officeart/2008/layout/LinedList"/>
    <dgm:cxn modelId="{893D654E-3E5E-45A5-A68A-151C860FFB8C}" type="presParOf" srcId="{204D8705-B4A7-4787-BBA0-57FC39625EE2}" destId="{F45B4CAC-40F5-4950-8517-57A3FF088A79}" srcOrd="1" destOrd="0" presId="urn:microsoft.com/office/officeart/2008/layout/LinedList"/>
    <dgm:cxn modelId="{22064DB8-CA90-4811-8C25-BC4DC2825E03}" type="presParOf" srcId="{C144393C-C46A-407D-B9BB-663670DC4BDB}" destId="{494AACCB-0D8C-4F9D-9B01-6421CAAE2E68}" srcOrd="4" destOrd="0" presId="urn:microsoft.com/office/officeart/2008/layout/LinedList"/>
    <dgm:cxn modelId="{F1915BC9-7112-44FD-A979-057CC30FF62C}" type="presParOf" srcId="{C144393C-C46A-407D-B9BB-663670DC4BDB}" destId="{EF444BCD-8815-433D-8A26-63D6954CBF91}" srcOrd="5" destOrd="0" presId="urn:microsoft.com/office/officeart/2008/layout/LinedList"/>
    <dgm:cxn modelId="{0410233B-4A41-4EF9-AAD8-1CCB29F4E247}" type="presParOf" srcId="{EF444BCD-8815-433D-8A26-63D6954CBF91}" destId="{E74B670E-254C-4EBE-9BC3-E007987B601F}" srcOrd="0" destOrd="0" presId="urn:microsoft.com/office/officeart/2008/layout/LinedList"/>
    <dgm:cxn modelId="{C6C88F32-5DA8-4130-BEA9-00BE962D488F}" type="presParOf" srcId="{EF444BCD-8815-433D-8A26-63D6954CBF91}" destId="{66D5FB46-4F39-4B23-B19E-E99ED9B22D89}" srcOrd="1" destOrd="0" presId="urn:microsoft.com/office/officeart/2008/layout/LinedList"/>
    <dgm:cxn modelId="{39908ED2-E94B-464C-96BD-3A492717D854}" type="presParOf" srcId="{C144393C-C46A-407D-B9BB-663670DC4BDB}" destId="{82FA0332-3F4D-2B4A-9E59-8CE0F47F558B}" srcOrd="6" destOrd="0" presId="urn:microsoft.com/office/officeart/2008/layout/LinedList"/>
    <dgm:cxn modelId="{A6A85AE1-A98D-DF44-8BFA-558B35FC2C92}" type="presParOf" srcId="{C144393C-C46A-407D-B9BB-663670DC4BDB}" destId="{E19E2797-8E72-EE40-B0ED-940C18DA3983}" srcOrd="7" destOrd="0" presId="urn:microsoft.com/office/officeart/2008/layout/LinedList"/>
    <dgm:cxn modelId="{A61B138A-C9FD-8044-BF9A-CA6E389811AF}" type="presParOf" srcId="{E19E2797-8E72-EE40-B0ED-940C18DA3983}" destId="{70146388-5291-0146-9EA1-898ECB87E9DA}" srcOrd="0" destOrd="0" presId="urn:microsoft.com/office/officeart/2008/layout/LinedList"/>
    <dgm:cxn modelId="{CB20F9B2-8605-0049-9C57-031FE18B909B}" type="presParOf" srcId="{E19E2797-8E72-EE40-B0ED-940C18DA3983}" destId="{07465D85-FFA8-5C40-A5C2-4198DEAC8889}" srcOrd="1" destOrd="0" presId="urn:microsoft.com/office/officeart/2008/layout/LinedList"/>
    <dgm:cxn modelId="{E9A40FC7-1085-194B-BDAC-2A71CEA41E19}" type="presParOf" srcId="{C144393C-C46A-407D-B9BB-663670DC4BDB}" destId="{9EBEBD67-34A6-7F4A-93D8-56FF60C00E96}" srcOrd="8" destOrd="0" presId="urn:microsoft.com/office/officeart/2008/layout/LinedList"/>
    <dgm:cxn modelId="{5D518657-7878-4245-B9B2-0EBEB8A3E69F}" type="presParOf" srcId="{C144393C-C46A-407D-B9BB-663670DC4BDB}" destId="{0B8E4721-3DBE-3A4E-890C-E44CE6B356F1}" srcOrd="9" destOrd="0" presId="urn:microsoft.com/office/officeart/2008/layout/LinedList"/>
    <dgm:cxn modelId="{249A0D5C-27D6-8C4D-AF5D-30EB2E476D89}" type="presParOf" srcId="{0B8E4721-3DBE-3A4E-890C-E44CE6B356F1}" destId="{653472B0-4524-8C4A-86B3-54261FC20AD6}" srcOrd="0" destOrd="0" presId="urn:microsoft.com/office/officeart/2008/layout/LinedList"/>
    <dgm:cxn modelId="{E196A29B-043E-AC48-9B2D-4FBD96A2D703}" type="presParOf" srcId="{0B8E4721-3DBE-3A4E-890C-E44CE6B356F1}" destId="{F0B4693C-707A-F84D-B716-9D1491FA695B}" srcOrd="1" destOrd="0" presId="urn:microsoft.com/office/officeart/2008/layout/LinedList"/>
    <dgm:cxn modelId="{A1A68904-DF1B-1348-97CA-FF23CF5B1182}" type="presParOf" srcId="{C144393C-C46A-407D-B9BB-663670DC4BDB}" destId="{2D566B43-39FE-114B-B994-F4C54C63F734}" srcOrd="10" destOrd="0" presId="urn:microsoft.com/office/officeart/2008/layout/LinedList"/>
    <dgm:cxn modelId="{4AD9FD41-A2FD-784A-AD7F-5E76E2589DC3}" type="presParOf" srcId="{C144393C-C46A-407D-B9BB-663670DC4BDB}" destId="{87A1C7CB-CEC9-CE4B-B43A-72EB0935A145}" srcOrd="11" destOrd="0" presId="urn:microsoft.com/office/officeart/2008/layout/LinedList"/>
    <dgm:cxn modelId="{21A44B74-8138-1344-88E4-EFD4481C2485}" type="presParOf" srcId="{87A1C7CB-CEC9-CE4B-B43A-72EB0935A145}" destId="{D0327D50-8342-EC43-842B-7A58BB796B6F}" srcOrd="0" destOrd="0" presId="urn:microsoft.com/office/officeart/2008/layout/LinedList"/>
    <dgm:cxn modelId="{0C7900CB-BF31-9F4A-8564-6FF158E2E898}" type="presParOf" srcId="{87A1C7CB-CEC9-CE4B-B43A-72EB0935A145}" destId="{193EFB8A-CBC8-F044-B5EA-13049D604A4E}" srcOrd="1" destOrd="0" presId="urn:microsoft.com/office/officeart/2008/layout/LinedList"/>
    <dgm:cxn modelId="{CE6491F6-CDF0-3243-9A3C-EA6CF8FD0E91}" type="presParOf" srcId="{C144393C-C46A-407D-B9BB-663670DC4BDB}" destId="{9DDD378F-ED12-024A-A6FE-E06048B44753}" srcOrd="12" destOrd="0" presId="urn:microsoft.com/office/officeart/2008/layout/LinedList"/>
    <dgm:cxn modelId="{7D622236-EA97-AF4B-9776-22D6754F0BDF}" type="presParOf" srcId="{C144393C-C46A-407D-B9BB-663670DC4BDB}" destId="{91167656-87ED-FF41-9B27-A3BD5546671A}" srcOrd="13" destOrd="0" presId="urn:microsoft.com/office/officeart/2008/layout/LinedList"/>
    <dgm:cxn modelId="{E0913F05-74E1-A84D-BCD3-6828C4DE0C19}" type="presParOf" srcId="{91167656-87ED-FF41-9B27-A3BD5546671A}" destId="{DE5A5398-8C5A-4A45-A389-555D3CA79DD9}" srcOrd="0" destOrd="0" presId="urn:microsoft.com/office/officeart/2008/layout/LinedList"/>
    <dgm:cxn modelId="{A9FB92BB-3082-3843-A448-7F4BB4405DAA}" type="presParOf" srcId="{91167656-87ED-FF41-9B27-A3BD5546671A}" destId="{37130342-13B6-2C45-A432-0028BC4FDB1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350CD-C721-4735-9705-D59B6D1A68A8}">
      <dsp:nvSpPr>
        <dsp:cNvPr id="0" name=""/>
        <dsp:cNvSpPr/>
      </dsp:nvSpPr>
      <dsp:spPr>
        <a:xfrm>
          <a:off x="0" y="1841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C2958F-9E66-4B5F-809A-F4DBDB332FCB}">
      <dsp:nvSpPr>
        <dsp:cNvPr id="0" name=""/>
        <dsp:cNvSpPr/>
      </dsp:nvSpPr>
      <dsp:spPr>
        <a:xfrm>
          <a:off x="0" y="1841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latin typeface="TT NORMS"/>
            </a:rPr>
            <a:t>Уважаемые жильцы и собственники помещений!</a:t>
          </a:r>
          <a:endParaRPr lang="en-US" sz="1800" b="0" kern="1200" dirty="0">
            <a:latin typeface="TT NORMS"/>
          </a:endParaRPr>
        </a:p>
      </dsp:txBody>
      <dsp:txXfrm>
        <a:off x="0" y="1841"/>
        <a:ext cx="8368700" cy="1256040"/>
      </dsp:txXfrm>
    </dsp:sp>
    <dsp:sp modelId="{04F1AB7A-51AC-4BB2-A833-018B916208B8}">
      <dsp:nvSpPr>
        <dsp:cNvPr id="0" name=""/>
        <dsp:cNvSpPr/>
      </dsp:nvSpPr>
      <dsp:spPr>
        <a:xfrm>
          <a:off x="0" y="125788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9AAB72-DFF1-4DF2-8AE3-3C0873F907D9}">
      <dsp:nvSpPr>
        <dsp:cNvPr id="0" name=""/>
        <dsp:cNvSpPr/>
      </dsp:nvSpPr>
      <dsp:spPr>
        <a:xfrm>
          <a:off x="0" y="125788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Мы подготовили для вас краткий отчет о выполненных Управляющей компанией работах в ЖК Воробьев дом за июнь 2024 года.</a:t>
          </a:r>
          <a:endParaRPr lang="en-US" sz="1800" kern="1200" dirty="0">
            <a:latin typeface="TT NORMS"/>
          </a:endParaRPr>
        </a:p>
      </dsp:txBody>
      <dsp:txXfrm>
        <a:off x="0" y="1257882"/>
        <a:ext cx="8368700" cy="1256040"/>
      </dsp:txXfrm>
    </dsp:sp>
    <dsp:sp modelId="{45175098-19C2-451B-8C33-49123F36D70C}">
      <dsp:nvSpPr>
        <dsp:cNvPr id="0" name=""/>
        <dsp:cNvSpPr/>
      </dsp:nvSpPr>
      <dsp:spPr>
        <a:xfrm>
          <a:off x="0" y="251392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974A81-403A-4BE9-B2FD-914914CC89CE}">
      <dsp:nvSpPr>
        <dsp:cNvPr id="0" name=""/>
        <dsp:cNvSpPr/>
      </dsp:nvSpPr>
      <dsp:spPr>
        <a:xfrm>
          <a:off x="0" y="251392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на почту </a:t>
          </a:r>
          <a:r>
            <a:rPr lang="en-US" sz="1800" kern="12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kern="12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kern="1200" dirty="0" err="1">
              <a:latin typeface="TT NORMS"/>
            </a:rPr>
            <a:t>Домиленд</a:t>
          </a:r>
          <a:r>
            <a:rPr lang="ru-RU" sz="1800" kern="1200" dirty="0">
              <a:latin typeface="TT NORMS"/>
            </a:rPr>
            <a:t>».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С заботой о вас,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УК Воробьев дом</a:t>
          </a:r>
        </a:p>
      </dsp:txBody>
      <dsp:txXfrm>
        <a:off x="0" y="2513922"/>
        <a:ext cx="8368700" cy="1256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11891A-3005-4C5B-B97A-AD29316F04E5}">
      <dsp:nvSpPr>
        <dsp:cNvPr id="0" name=""/>
        <dsp:cNvSpPr/>
      </dsp:nvSpPr>
      <dsp:spPr>
        <a:xfrm>
          <a:off x="0" y="597"/>
          <a:ext cx="836977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F74102D-3072-4E52-B150-7EEDA0A3D1BB}">
      <dsp:nvSpPr>
        <dsp:cNvPr id="0" name=""/>
        <dsp:cNvSpPr/>
      </dsp:nvSpPr>
      <dsp:spPr>
        <a:xfrm>
          <a:off x="0" y="597"/>
          <a:ext cx="8369779" cy="699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0" i="0" u="none" kern="1200" dirty="0"/>
            <a:t>Поверка общедомового прибора учета тепловой энергии</a:t>
          </a:r>
          <a:endParaRPr lang="ru-RU" sz="1900" kern="1200" dirty="0">
            <a:latin typeface="TT NORMS"/>
          </a:endParaRPr>
        </a:p>
      </dsp:txBody>
      <dsp:txXfrm>
        <a:off x="0" y="597"/>
        <a:ext cx="8369779" cy="699099"/>
      </dsp:txXfrm>
    </dsp:sp>
    <dsp:sp modelId="{9C486DF9-1EF7-404C-8876-AB2BC510D038}">
      <dsp:nvSpPr>
        <dsp:cNvPr id="0" name=""/>
        <dsp:cNvSpPr/>
      </dsp:nvSpPr>
      <dsp:spPr>
        <a:xfrm>
          <a:off x="0" y="699696"/>
          <a:ext cx="8369779" cy="0"/>
        </a:xfrm>
        <a:prstGeom prst="line">
          <a:avLst/>
        </a:prstGeom>
        <a:solidFill>
          <a:schemeClr val="accent2">
            <a:hueOff val="-242561"/>
            <a:satOff val="-13988"/>
            <a:lumOff val="1438"/>
            <a:alphaOff val="0"/>
          </a:schemeClr>
        </a:solidFill>
        <a:ln w="12700" cap="flat" cmpd="sng" algn="ctr">
          <a:solidFill>
            <a:schemeClr val="accent2">
              <a:hueOff val="-242561"/>
              <a:satOff val="-13988"/>
              <a:lumOff val="14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98D4396-9260-4F07-BCEA-655D56A50A20}">
      <dsp:nvSpPr>
        <dsp:cNvPr id="0" name=""/>
        <dsp:cNvSpPr/>
      </dsp:nvSpPr>
      <dsp:spPr>
        <a:xfrm>
          <a:off x="0" y="699696"/>
          <a:ext cx="8369779" cy="699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T NORMS"/>
            </a:rPr>
            <a:t>Обслуживание системы видеонаблюдения </a:t>
          </a:r>
        </a:p>
      </dsp:txBody>
      <dsp:txXfrm>
        <a:off x="0" y="699696"/>
        <a:ext cx="8369779" cy="699099"/>
      </dsp:txXfrm>
    </dsp:sp>
    <dsp:sp modelId="{494AACCB-0D8C-4F9D-9B01-6421CAAE2E68}">
      <dsp:nvSpPr>
        <dsp:cNvPr id="0" name=""/>
        <dsp:cNvSpPr/>
      </dsp:nvSpPr>
      <dsp:spPr>
        <a:xfrm>
          <a:off x="0" y="1398796"/>
          <a:ext cx="8369779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74B670E-254C-4EBE-9BC3-E007987B601F}">
      <dsp:nvSpPr>
        <dsp:cNvPr id="0" name=""/>
        <dsp:cNvSpPr/>
      </dsp:nvSpPr>
      <dsp:spPr>
        <a:xfrm>
          <a:off x="0" y="1398796"/>
          <a:ext cx="8369779" cy="699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T NORMS"/>
              <a:ea typeface="+mn-ea"/>
              <a:cs typeface="+mn-cs"/>
            </a:rPr>
            <a:t>Проверка</a:t>
          </a:r>
          <a:r>
            <a:rPr lang="ru-RU" sz="1900" kern="1200" dirty="0">
              <a:latin typeface="TT NORMS"/>
            </a:rPr>
            <a:t> системы отопления в местах общего пользования</a:t>
          </a:r>
        </a:p>
      </dsp:txBody>
      <dsp:txXfrm>
        <a:off x="0" y="1398796"/>
        <a:ext cx="8369779" cy="699099"/>
      </dsp:txXfrm>
    </dsp:sp>
    <dsp:sp modelId="{82FA0332-3F4D-2B4A-9E59-8CE0F47F558B}">
      <dsp:nvSpPr>
        <dsp:cNvPr id="0" name=""/>
        <dsp:cNvSpPr/>
      </dsp:nvSpPr>
      <dsp:spPr>
        <a:xfrm>
          <a:off x="0" y="2097895"/>
          <a:ext cx="8369779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0146388-5291-0146-9EA1-898ECB87E9DA}">
      <dsp:nvSpPr>
        <dsp:cNvPr id="0" name=""/>
        <dsp:cNvSpPr/>
      </dsp:nvSpPr>
      <dsp:spPr>
        <a:xfrm>
          <a:off x="0" y="2097895"/>
          <a:ext cx="8369779" cy="699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Проведение ремонта турникете </a:t>
          </a:r>
        </a:p>
      </dsp:txBody>
      <dsp:txXfrm>
        <a:off x="0" y="2097895"/>
        <a:ext cx="8369779" cy="699099"/>
      </dsp:txXfrm>
    </dsp:sp>
    <dsp:sp modelId="{9EBEBD67-34A6-7F4A-93D8-56FF60C00E96}">
      <dsp:nvSpPr>
        <dsp:cNvPr id="0" name=""/>
        <dsp:cNvSpPr/>
      </dsp:nvSpPr>
      <dsp:spPr>
        <a:xfrm>
          <a:off x="0" y="2796994"/>
          <a:ext cx="8369779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53472B0-4524-8C4A-86B3-54261FC20AD6}">
      <dsp:nvSpPr>
        <dsp:cNvPr id="0" name=""/>
        <dsp:cNvSpPr/>
      </dsp:nvSpPr>
      <dsp:spPr>
        <a:xfrm>
          <a:off x="0" y="2796994"/>
          <a:ext cx="8369779" cy="699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Обслуживание системы контроля управления допуска </a:t>
          </a:r>
        </a:p>
      </dsp:txBody>
      <dsp:txXfrm>
        <a:off x="0" y="2796994"/>
        <a:ext cx="8369779" cy="699099"/>
      </dsp:txXfrm>
    </dsp:sp>
    <dsp:sp modelId="{2D566B43-39FE-114B-B994-F4C54C63F734}">
      <dsp:nvSpPr>
        <dsp:cNvPr id="0" name=""/>
        <dsp:cNvSpPr/>
      </dsp:nvSpPr>
      <dsp:spPr>
        <a:xfrm>
          <a:off x="0" y="3496093"/>
          <a:ext cx="8369779" cy="0"/>
        </a:xfrm>
        <a:prstGeom prst="line">
          <a:avLst/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 w="12700" cap="flat" cmpd="sng" algn="ctr">
          <a:solidFill>
            <a:schemeClr val="accent2">
              <a:hueOff val="-1212803"/>
              <a:satOff val="-69940"/>
              <a:lumOff val="71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0327D50-8342-EC43-842B-7A58BB796B6F}">
      <dsp:nvSpPr>
        <dsp:cNvPr id="0" name=""/>
        <dsp:cNvSpPr/>
      </dsp:nvSpPr>
      <dsp:spPr>
        <a:xfrm>
          <a:off x="0" y="3496093"/>
          <a:ext cx="8369779" cy="699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Устранения неполадок в системе съема показаний счетчиков </a:t>
          </a:r>
        </a:p>
      </dsp:txBody>
      <dsp:txXfrm>
        <a:off x="0" y="3496093"/>
        <a:ext cx="8369779" cy="699099"/>
      </dsp:txXfrm>
    </dsp:sp>
    <dsp:sp modelId="{9DDD378F-ED12-024A-A6FE-E06048B44753}">
      <dsp:nvSpPr>
        <dsp:cNvPr id="0" name=""/>
        <dsp:cNvSpPr/>
      </dsp:nvSpPr>
      <dsp:spPr>
        <a:xfrm>
          <a:off x="0" y="4195193"/>
          <a:ext cx="8369779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E5A5398-8C5A-4A45-A389-555D3CA79DD9}">
      <dsp:nvSpPr>
        <dsp:cNvPr id="0" name=""/>
        <dsp:cNvSpPr/>
      </dsp:nvSpPr>
      <dsp:spPr>
        <a:xfrm>
          <a:off x="0" y="4195193"/>
          <a:ext cx="8369779" cy="699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Обслуживание системы отопления </a:t>
          </a:r>
        </a:p>
      </dsp:txBody>
      <dsp:txXfrm>
        <a:off x="0" y="4195193"/>
        <a:ext cx="8369779" cy="6990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07.07.2024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07.07.2024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07.07.2024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07.07.2024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07.07.2024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07.07.2024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07.07.2024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07.07.2024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07.07.2024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07.07.2024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07.07.2024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07.07.2024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5" Type="http://schemas.openxmlformats.org/officeDocument/2006/relationships/image" Target="../media/image2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AF6CDDF-3478-4257-8525-D23E8860EC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21" t="-220" r="-3025" b="94"/>
          <a:stretch/>
        </p:blipFill>
        <p:spPr>
          <a:xfrm>
            <a:off x="0" y="0"/>
            <a:ext cx="9442049" cy="6861358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7BD990B-C49F-418A-8A51-AFA10CA628E2}"/>
              </a:ext>
            </a:extLst>
          </p:cNvPr>
          <p:cNvSpPr txBox="1">
            <a:spLocks/>
          </p:cNvSpPr>
          <p:nvPr/>
        </p:nvSpPr>
        <p:spPr>
          <a:xfrm>
            <a:off x="353682" y="2691951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900" b="1" dirty="0">
                <a:solidFill>
                  <a:srgbClr val="703C1D"/>
                </a:solidFill>
                <a:latin typeface="TT NORMS"/>
                <a:cs typeface="Calibri Light"/>
              </a:rPr>
              <a:t>Отчёт о проведённых работах в ЖК Воробьев дом</a:t>
            </a:r>
            <a:endParaRPr lang="ru-RU" sz="2900" b="1" dirty="0">
              <a:solidFill>
                <a:srgbClr val="703C1D"/>
              </a:solidFill>
              <a:latin typeface="TT NORMS"/>
            </a:endParaRP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C636EDDD-8D52-454C-B97F-F63F1621A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34D88D7-CD38-4DA9-B1BD-44543BCD63FB}"/>
              </a:ext>
            </a:extLst>
          </p:cNvPr>
          <p:cNvSpPr txBox="1">
            <a:spLocks/>
          </p:cNvSpPr>
          <p:nvPr/>
        </p:nvSpPr>
        <p:spPr>
          <a:xfrm>
            <a:off x="353683" y="3913997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Июнь 2024 года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Инженерно-техническое обеспечение	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12" name="Объект 2">
            <a:extLst>
              <a:ext uri="{FF2B5EF4-FFF2-40B4-BE49-F238E27FC236}">
                <a16:creationId xmlns:a16="http://schemas.microsoft.com/office/drawing/2014/main" id="{7D2AC019-1BA8-BDB3-75D2-B063A47322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541841"/>
              </p:ext>
            </p:extLst>
          </p:nvPr>
        </p:nvGraphicFramePr>
        <p:xfrm>
          <a:off x="387110" y="1061147"/>
          <a:ext cx="8369779" cy="4894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89877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C74713-CB85-44BA-9146-CFD27C754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942828B-4375-46DF-9BAE-C9E65A60A1E1}"/>
              </a:ext>
            </a:extLst>
          </p:cNvPr>
          <p:cNvSpPr txBox="1">
            <a:spLocks/>
          </p:cNvSpPr>
          <p:nvPr/>
        </p:nvSpPr>
        <p:spPr>
          <a:xfrm>
            <a:off x="360000" y="133597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Вывоз мусора</a:t>
            </a:r>
          </a:p>
        </p:txBody>
      </p:sp>
      <p:pic>
        <p:nvPicPr>
          <p:cNvPr id="9" name="Рисунок 7">
            <a:extLst>
              <a:ext uri="{FF2B5EF4-FFF2-40B4-BE49-F238E27FC236}">
                <a16:creationId xmlns:a16="http://schemas.microsoft.com/office/drawing/2014/main" id="{03F038F5-7C05-440B-9482-BDDC61F98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1A6B2C54-152A-4CC1-8737-DB9E69A26431}"/>
              </a:ext>
            </a:extLst>
          </p:cNvPr>
          <p:cNvSpPr txBox="1">
            <a:spLocks/>
          </p:cNvSpPr>
          <p:nvPr/>
        </p:nvSpPr>
        <p:spPr>
          <a:xfrm>
            <a:off x="368179" y="1217484"/>
            <a:ext cx="8018387" cy="1260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T NORMS"/>
              </a:rPr>
              <a:t>Организовали ежедневный сбор и вывоз хозяйственно-бытовых отходов. Ведём раздельный сбор мусора. Строительный мусор вывозится по отдельным заявкам.</a:t>
            </a:r>
          </a:p>
        </p:txBody>
      </p:sp>
      <p:graphicFrame>
        <p:nvGraphicFramePr>
          <p:cNvPr id="2" name="Таблица 10">
            <a:extLst>
              <a:ext uri="{FF2B5EF4-FFF2-40B4-BE49-F238E27FC236}">
                <a16:creationId xmlns:a16="http://schemas.microsoft.com/office/drawing/2014/main" id="{EC188B66-8B02-8830-AFA5-8F6B4BDE09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202717"/>
              </p:ext>
            </p:extLst>
          </p:nvPr>
        </p:nvGraphicFramePr>
        <p:xfrm>
          <a:off x="368179" y="2340000"/>
          <a:ext cx="8407641" cy="2553719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802547">
                  <a:extLst>
                    <a:ext uri="{9D8B030D-6E8A-4147-A177-3AD203B41FA5}">
                      <a16:colId xmlns:a16="http://schemas.microsoft.com/office/drawing/2014/main" val="3372706912"/>
                    </a:ext>
                  </a:extLst>
                </a:gridCol>
                <a:gridCol w="2802547">
                  <a:extLst>
                    <a:ext uri="{9D8B030D-6E8A-4147-A177-3AD203B41FA5}">
                      <a16:colId xmlns:a16="http://schemas.microsoft.com/office/drawing/2014/main" val="1373081755"/>
                    </a:ext>
                  </a:extLst>
                </a:gridCol>
                <a:gridCol w="2802547">
                  <a:extLst>
                    <a:ext uri="{9D8B030D-6E8A-4147-A177-3AD203B41FA5}">
                      <a16:colId xmlns:a16="http://schemas.microsoft.com/office/drawing/2014/main" val="31460476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bg1"/>
                        </a:solidFill>
                        <a:latin typeface="TT NORMS"/>
                      </a:endParaRPr>
                    </a:p>
                  </a:txBody>
                  <a:tcPr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202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4 год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в т. ч. июнь 2024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27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T NORMS"/>
                        </a:rPr>
                        <a:t>Бытовой мусор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455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,6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77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,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6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606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i="1" dirty="0">
                          <a:solidFill>
                            <a:schemeClr val="tx1"/>
                          </a:solidFill>
                          <a:latin typeface="TT NORMS"/>
                        </a:rPr>
                        <a:t>       в т.ч. РСО</a:t>
                      </a:r>
                      <a:endParaRPr lang="ru-RU" dirty="0">
                        <a:solidFill>
                          <a:schemeClr val="tx1"/>
                        </a:solidFill>
                        <a:latin typeface="TT NORMS"/>
                      </a:endParaRP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-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-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046079"/>
                  </a:ext>
                </a:extLst>
              </a:tr>
              <a:tr h="430279"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TT NORMS"/>
                        </a:rPr>
                        <a:t>Строительный мусор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16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-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 </a:t>
                      </a:r>
                      <a:endParaRPr lang="ru-RU" sz="18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3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  <a:latin typeface="TT NORMS"/>
                        </a:rPr>
                        <a:t>Всего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471,6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м</a:t>
                      </a:r>
                      <a:r>
                        <a:rPr lang="ru-RU" sz="18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77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,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6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 м</a:t>
                      </a:r>
                      <a:r>
                        <a:rPr lang="ru-RU" sz="18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556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  <a:latin typeface="TT NORMS"/>
                        </a:rPr>
                        <a:t>Утилизация элементов питания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 кг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-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 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538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3329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Работа с заявками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475318" y="1747251"/>
            <a:ext cx="7655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За июнь 2024 года выполнили 4</a:t>
            </a:r>
            <a:r>
              <a:rPr lang="en-US" dirty="0">
                <a:latin typeface="TT NORMS"/>
              </a:rPr>
              <a:t>31</a:t>
            </a:r>
            <a:r>
              <a:rPr lang="ru-RU" dirty="0">
                <a:latin typeface="TT NORMS"/>
              </a:rPr>
              <a:t> заявок через систему «</a:t>
            </a:r>
            <a:r>
              <a:rPr lang="ru-RU" dirty="0" err="1">
                <a:latin typeface="TT NORMS"/>
              </a:rPr>
              <a:t>Домиленд</a:t>
            </a:r>
            <a:r>
              <a:rPr lang="ru-RU" dirty="0">
                <a:latin typeface="TT NORMS"/>
              </a:rPr>
              <a:t>»</a:t>
            </a:r>
          </a:p>
        </p:txBody>
      </p:sp>
      <p:graphicFrame>
        <p:nvGraphicFramePr>
          <p:cNvPr id="2" name="Таблица 10">
            <a:extLst>
              <a:ext uri="{FF2B5EF4-FFF2-40B4-BE49-F238E27FC236}">
                <a16:creationId xmlns:a16="http://schemas.microsoft.com/office/drawing/2014/main" id="{5F80DDCA-9A71-7C09-D569-A292419C38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624275"/>
              </p:ext>
            </p:extLst>
          </p:nvPr>
        </p:nvGraphicFramePr>
        <p:xfrm>
          <a:off x="475318" y="2328574"/>
          <a:ext cx="8193363" cy="2011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1121">
                  <a:extLst>
                    <a:ext uri="{9D8B030D-6E8A-4147-A177-3AD203B41FA5}">
                      <a16:colId xmlns:a16="http://schemas.microsoft.com/office/drawing/2014/main" val="3372706912"/>
                    </a:ext>
                  </a:extLst>
                </a:gridCol>
                <a:gridCol w="2731121">
                  <a:extLst>
                    <a:ext uri="{9D8B030D-6E8A-4147-A177-3AD203B41FA5}">
                      <a16:colId xmlns:a16="http://schemas.microsoft.com/office/drawing/2014/main" val="1373081755"/>
                    </a:ext>
                  </a:extLst>
                </a:gridCol>
                <a:gridCol w="2731121">
                  <a:extLst>
                    <a:ext uri="{9D8B030D-6E8A-4147-A177-3AD203B41FA5}">
                      <a16:colId xmlns:a16="http://schemas.microsoft.com/office/drawing/2014/main" val="3146047628"/>
                    </a:ext>
                  </a:extLst>
                </a:gridCol>
              </a:tblGrid>
              <a:tr h="44159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Тип заявки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202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4 год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в т. ч. июнь 2024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27827"/>
                  </a:ext>
                </a:extLst>
              </a:tr>
              <a:tr h="441598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latin typeface="TT NORMS"/>
                        </a:rPr>
                        <a:t>Пропуск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761</a:t>
                      </a:r>
                    </a:p>
                  </a:txBody>
                  <a:tcPr marL="0" marR="0" marT="0" marB="0" anchor="b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402</a:t>
                      </a:r>
                    </a:p>
                  </a:txBody>
                  <a:tcPr marL="0" marR="0" marT="0" marB="0" anchor="b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606848"/>
                  </a:ext>
                </a:extLst>
              </a:tr>
              <a:tr h="762210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T NORMS"/>
                        </a:rPr>
                        <a:t>Диспетчерская служба (в т. ч. аварийные заявки)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0" marR="0" marT="0" marB="0" anchor="b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0" marR="0" marT="0" marB="0" anchor="b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35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T NORMS"/>
                        </a:rPr>
                        <a:t>Всего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916</a:t>
                      </a:r>
                    </a:p>
                  </a:txBody>
                  <a:tcPr marL="0" marR="0" marT="0" marB="0" anchor="b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</a:t>
                      </a:r>
                    </a:p>
                  </a:txBody>
                  <a:tcPr marL="0" marR="0" marT="0" marB="0" anchor="b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556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116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Аварийные заявки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1379C5-27AB-4180-AE43-59969FD9DBE0}"/>
              </a:ext>
            </a:extLst>
          </p:cNvPr>
          <p:cNvSpPr txBox="1"/>
          <p:nvPr/>
        </p:nvSpPr>
        <p:spPr>
          <a:xfrm>
            <a:off x="526774" y="1268083"/>
            <a:ext cx="6052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T NORMS"/>
              </a:rPr>
              <a:t>За истекший период аварийных поступило 3 аварийные заявки 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19096380-1CB0-D7CC-8B3E-69307D08B3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171936"/>
              </p:ext>
            </p:extLst>
          </p:nvPr>
        </p:nvGraphicFramePr>
        <p:xfrm>
          <a:off x="526774" y="2216256"/>
          <a:ext cx="7886700" cy="1262649"/>
        </p:xfrm>
        <a:graphic>
          <a:graphicData uri="http://schemas.openxmlformats.org/drawingml/2006/table">
            <a:tbl>
              <a:tblPr/>
              <a:tblGrid>
                <a:gridCol w="1495293">
                  <a:extLst>
                    <a:ext uri="{9D8B030D-6E8A-4147-A177-3AD203B41FA5}">
                      <a16:colId xmlns:a16="http://schemas.microsoft.com/office/drawing/2014/main" val="3887935630"/>
                    </a:ext>
                  </a:extLst>
                </a:gridCol>
                <a:gridCol w="1699197">
                  <a:extLst>
                    <a:ext uri="{9D8B030D-6E8A-4147-A177-3AD203B41FA5}">
                      <a16:colId xmlns:a16="http://schemas.microsoft.com/office/drawing/2014/main" val="2209365311"/>
                    </a:ext>
                  </a:extLst>
                </a:gridCol>
                <a:gridCol w="1536559">
                  <a:extLst>
                    <a:ext uri="{9D8B030D-6E8A-4147-A177-3AD203B41FA5}">
                      <a16:colId xmlns:a16="http://schemas.microsoft.com/office/drawing/2014/main" val="2014470986"/>
                    </a:ext>
                  </a:extLst>
                </a:gridCol>
                <a:gridCol w="1437035">
                  <a:extLst>
                    <a:ext uri="{9D8B030D-6E8A-4147-A177-3AD203B41FA5}">
                      <a16:colId xmlns:a16="http://schemas.microsoft.com/office/drawing/2014/main" val="3800954131"/>
                    </a:ext>
                  </a:extLst>
                </a:gridCol>
                <a:gridCol w="1718616">
                  <a:extLst>
                    <a:ext uri="{9D8B030D-6E8A-4147-A177-3AD203B41FA5}">
                      <a16:colId xmlns:a16="http://schemas.microsoft.com/office/drawing/2014/main" val="4215801558"/>
                    </a:ext>
                  </a:extLst>
                </a:gridCol>
              </a:tblGrid>
              <a:tr h="3302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993300"/>
                          </a:solidFill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</a:rPr>
                        <a:t>№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993300"/>
                          </a:solidFill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</a:rPr>
                        <a:t>дата и время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993300"/>
                          </a:solidFill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</a:rPr>
                        <a:t>Помещение, зона, система, оборудование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993300"/>
                          </a:solidFill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</a:rPr>
                        <a:t>Описание ситуации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993300"/>
                          </a:solidFill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</a:rPr>
                        <a:t>Принятые меры, время и дата устранения (выполнения)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4669818"/>
                  </a:ext>
                </a:extLst>
              </a:tr>
              <a:tr h="3108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08.06.2024 (9:43)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кв 94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Протечка на отводе  полотенцесушителя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Остановлена течь. Проведены сварочные работы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9619582"/>
                  </a:ext>
                </a:extLst>
              </a:tr>
              <a:tr h="3108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11.06.2024 (11:18)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кв 132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Обнаруженна течь  отвода полотенцесушителя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Проведены сварочные работы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7299343"/>
                  </a:ext>
                </a:extLst>
              </a:tr>
              <a:tr h="3108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23.06.2024 (10:48)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Тех этаж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Течь трубы ГВС в тех этаже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Остановлена течь. Наложен хомут  на трубу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6652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0639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Уборка здания и территории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387111" y="1511458"/>
            <a:ext cx="81431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Tx/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 В июне </a:t>
            </a:r>
            <a:r>
              <a:rPr lang="ru-RU" dirty="0">
                <a:solidFill>
                  <a:schemeClr val="tx1"/>
                </a:solidFill>
                <a:latin typeface="TT NORMS"/>
              </a:rPr>
              <a:t>выполнили следующие работы (кроме ежедневных работ):</a:t>
            </a:r>
          </a:p>
        </p:txBody>
      </p:sp>
      <p:graphicFrame>
        <p:nvGraphicFramePr>
          <p:cNvPr id="9" name="Таблица 4">
            <a:extLst>
              <a:ext uri="{FF2B5EF4-FFF2-40B4-BE49-F238E27FC236}">
                <a16:creationId xmlns:a16="http://schemas.microsoft.com/office/drawing/2014/main" id="{375AFE1E-8501-4DDB-9A7F-E68CB66C34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0185985"/>
              </p:ext>
            </p:extLst>
          </p:nvPr>
        </p:nvGraphicFramePr>
        <p:xfrm>
          <a:off x="387111" y="2113629"/>
          <a:ext cx="8369778" cy="2427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3854">
                  <a:extLst>
                    <a:ext uri="{9D8B030D-6E8A-4147-A177-3AD203B41FA5}">
                      <a16:colId xmlns:a16="http://schemas.microsoft.com/office/drawing/2014/main" val="2304203828"/>
                    </a:ext>
                  </a:extLst>
                </a:gridCol>
                <a:gridCol w="4015924">
                  <a:extLst>
                    <a:ext uri="{9D8B030D-6E8A-4147-A177-3AD203B41FA5}">
                      <a16:colId xmlns:a16="http://schemas.microsoft.com/office/drawing/2014/main" val="3501880701"/>
                    </a:ext>
                  </a:extLst>
                </a:gridCol>
              </a:tblGrid>
              <a:tr h="49092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TT NORMS"/>
                        </a:rPr>
                        <a:t>Вид уборки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TT NORMS"/>
                        </a:rPr>
                        <a:t>Место уборки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007067"/>
                  </a:ext>
                </a:extLst>
              </a:tr>
              <a:tr h="5461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+mn-ea"/>
                          <a:cs typeface="+mn-cs"/>
                        </a:rPr>
                        <a:t>Химчистка ковров вестибюлей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Подъезд №№ 1, 2, 3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242110"/>
                  </a:ext>
                </a:extLst>
              </a:tr>
              <a:tr h="54615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Влажная уборка окон на лестницах  с внутренней стороны с применением спец. средств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Подъезд №№ 1, 2, 3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969750"/>
                  </a:ext>
                </a:extLst>
              </a:tr>
              <a:tr h="5461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+mn-ea"/>
                          <a:cs typeface="+mn-cs"/>
                        </a:rPr>
                        <a:t>Сухая протирка элементов натурального камня 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Подъезд №№ 1, 2, 3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7652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7746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Услуги консьержей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387111" y="1315435"/>
            <a:ext cx="81431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 </a:t>
            </a:r>
            <a:r>
              <a:rPr lang="ru-RU" dirty="0">
                <a:solidFill>
                  <a:schemeClr val="tx1"/>
                </a:solidFill>
                <a:latin typeface="TT NORMS"/>
              </a:rPr>
              <a:t>За истекший период консьержи стремились создать комфортные условия для жильцов ЖК Воробьев дом: оказывали помощь в принятии заказов, корреспонденции и сопровождали гостей.</a:t>
            </a:r>
          </a:p>
          <a:p>
            <a:pPr>
              <a:buClr>
                <a:srgbClr val="703C1D"/>
              </a:buClr>
            </a:pPr>
            <a:endParaRPr lang="ru-RU" dirty="0">
              <a:latin typeface="TT NORMS"/>
            </a:endParaRPr>
          </a:p>
        </p:txBody>
      </p:sp>
      <p:graphicFrame>
        <p:nvGraphicFramePr>
          <p:cNvPr id="2" name="Таблица 5">
            <a:extLst>
              <a:ext uri="{FF2B5EF4-FFF2-40B4-BE49-F238E27FC236}">
                <a16:creationId xmlns:a16="http://schemas.microsoft.com/office/drawing/2014/main" id="{1A722C66-090E-0600-BA3B-18E8F6AECA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253081"/>
              </p:ext>
            </p:extLst>
          </p:nvPr>
        </p:nvGraphicFramePr>
        <p:xfrm>
          <a:off x="509322" y="2600960"/>
          <a:ext cx="8143134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378">
                  <a:extLst>
                    <a:ext uri="{9D8B030D-6E8A-4147-A177-3AD203B41FA5}">
                      <a16:colId xmlns:a16="http://schemas.microsoft.com/office/drawing/2014/main" val="4267155957"/>
                    </a:ext>
                  </a:extLst>
                </a:gridCol>
                <a:gridCol w="2574595">
                  <a:extLst>
                    <a:ext uri="{9D8B030D-6E8A-4147-A177-3AD203B41FA5}">
                      <a16:colId xmlns:a16="http://schemas.microsoft.com/office/drawing/2014/main" val="4135634367"/>
                    </a:ext>
                  </a:extLst>
                </a:gridCol>
                <a:gridCol w="2854161">
                  <a:extLst>
                    <a:ext uri="{9D8B030D-6E8A-4147-A177-3AD203B41FA5}">
                      <a16:colId xmlns:a16="http://schemas.microsoft.com/office/drawing/2014/main" val="999875065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T NORMS"/>
                        </a:rPr>
                        <a:t>График работы: ежедневно 9:00-21:00</a:t>
                      </a:r>
                    </a:p>
                  </a:txBody>
                  <a:tcPr>
                    <a:solidFill>
                      <a:srgbClr val="703C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722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800" dirty="0">
                        <a:latin typeface="TT NORMS"/>
                      </a:endParaRP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T NORMS"/>
                        </a:rPr>
                        <a:t>2024 год</a:t>
                      </a: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T NORMS"/>
                        </a:rPr>
                        <a:t>в т.ч. июнь 2024 года</a:t>
                      </a: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05829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ru-RU" sz="1800" b="0" dirty="0">
                          <a:latin typeface="TT NORMS"/>
                        </a:rPr>
                        <a:t>Всего выполнено заявок (сопровождение гостей, прием заказов и т.д.)</a:t>
                      </a: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14 318</a:t>
                      </a:r>
                    </a:p>
                  </a:txBody>
                  <a:tcPr marL="0" marR="0" marT="0" marB="0" anchor="b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2 333</a:t>
                      </a:r>
                    </a:p>
                  </a:txBody>
                  <a:tcPr marL="0" marR="0" marT="0" marB="0" anchor="b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841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1093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Фонд капитального ремонта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7" name="Таблица 4">
            <a:extLst>
              <a:ext uri="{FF2B5EF4-FFF2-40B4-BE49-F238E27FC236}">
                <a16:creationId xmlns:a16="http://schemas.microsoft.com/office/drawing/2014/main" id="{4293370A-269C-4FC5-B34E-19C933487F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2582438"/>
              </p:ext>
            </p:extLst>
          </p:nvPr>
        </p:nvGraphicFramePr>
        <p:xfrm>
          <a:off x="605338" y="1275595"/>
          <a:ext cx="8098715" cy="4306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0412">
                  <a:extLst>
                    <a:ext uri="{9D8B030D-6E8A-4147-A177-3AD203B41FA5}">
                      <a16:colId xmlns:a16="http://schemas.microsoft.com/office/drawing/2014/main" val="634684207"/>
                    </a:ext>
                  </a:extLst>
                </a:gridCol>
                <a:gridCol w="4028303">
                  <a:extLst>
                    <a:ext uri="{9D8B030D-6E8A-4147-A177-3AD203B41FA5}">
                      <a16:colId xmlns:a16="http://schemas.microsoft.com/office/drawing/2014/main" val="3489391198"/>
                    </a:ext>
                  </a:extLst>
                </a:gridCol>
              </a:tblGrid>
              <a:tr h="54029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TT NORMS"/>
                        </a:rPr>
                        <a:t>июнь 2024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30139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Остаток средств на начало периода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39 918 433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,03 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165676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Всего поступило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651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490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864215"/>
                  </a:ext>
                </a:extLst>
              </a:tr>
              <a:tr h="30987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i="1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в том числе проценты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 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840601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Всего потрачено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618066"/>
                  </a:ext>
                </a:extLst>
              </a:tr>
              <a:tr h="86545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Остаток средств на конец периода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40 569 923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7735"/>
                  </a:ext>
                </a:extLst>
              </a:tr>
              <a:tr h="66202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err="1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Справочно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: задолженность собственников в фонд капитального ремонта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857,1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501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2431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89F5ED45-B801-4E18-A2B2-86B8904E2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19D06A66-9BBA-4801-A3B2-A80463F2BC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49" t="65" r="-85"/>
          <a:stretch/>
        </p:blipFill>
        <p:spPr>
          <a:xfrm>
            <a:off x="2" y="0"/>
            <a:ext cx="9151788" cy="571439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98FE118-95BA-4BB4-83B3-3CB50E60B1C4}"/>
              </a:ext>
            </a:extLst>
          </p:cNvPr>
          <p:cNvSpPr txBox="1">
            <a:spLocks/>
          </p:cNvSpPr>
          <p:nvPr/>
        </p:nvSpPr>
        <p:spPr>
          <a:xfrm>
            <a:off x="318100" y="2789148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СПАСИБО ЗА</a:t>
            </a:r>
            <a:endParaRPr lang="ru-RU" sz="3600" dirty="0">
              <a:cs typeface="Calibri Light" panose="020F0302020204030204"/>
            </a:endParaRPr>
          </a:p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ВНИМАНИЕ</a:t>
            </a:r>
            <a:endParaRPr lang="ru-RU" sz="3600" b="1" dirty="0">
              <a:solidFill>
                <a:srgbClr val="703C1D"/>
              </a:solidFill>
              <a:latin typeface="TT NORMS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844060E-8268-422E-9A22-0A750B014368}"/>
              </a:ext>
            </a:extLst>
          </p:cNvPr>
          <p:cNvSpPr txBox="1">
            <a:spLocks/>
          </p:cNvSpPr>
          <p:nvPr/>
        </p:nvSpPr>
        <p:spPr>
          <a:xfrm>
            <a:off x="318100" y="4048604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С заботой о вас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698817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3DF2942A-2498-4CAB-9469-06E1D14117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6173439"/>
              </p:ext>
            </p:extLst>
          </p:nvPr>
        </p:nvGraphicFramePr>
        <p:xfrm>
          <a:off x="335353" y="545014"/>
          <a:ext cx="8368700" cy="3771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32102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44000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Обслуживание и уход за</a:t>
            </a:r>
          </a:p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декоративными растениями и газоном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BF91EB-E4D0-EDF6-CE18-FA24C0545761}"/>
              </a:ext>
            </a:extLst>
          </p:cNvPr>
          <p:cNvSpPr txBox="1"/>
          <p:nvPr/>
        </p:nvSpPr>
        <p:spPr>
          <a:xfrm>
            <a:off x="205818" y="1081568"/>
            <a:ext cx="8648934" cy="4072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Осмотр растений, деревьев, газона на предмет поражения вредителями и болезнями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Опрыскивание препаратами от тли  кустов калины 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Санитарная обрезка  кустарников и хвойных растений. 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Удаление сломанных и поврежденных веток 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Рыхление и мульчирование почвы под кустарниками и хвойными растениями центральной клумбы. Посадка растений </a:t>
            </a:r>
            <a:r>
              <a:rPr lang="ru-RU" sz="1800" dirty="0" err="1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анафалиса</a:t>
            </a:r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 . Установка опорных подставок для пионов</a:t>
            </a:r>
          </a:p>
          <a:p>
            <a:pPr marL="342900" lvl="0" indent="-342900" algn="just">
              <a:lnSpc>
                <a:spcPct val="91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Рыхление приствольных кругов. </a:t>
            </a:r>
          </a:p>
          <a:p>
            <a:pPr marL="342900" lvl="0" indent="-342900" algn="just">
              <a:lnSpc>
                <a:spcPct val="91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Прочесывание  газона, освобождение  от  отмершего травяного кома, подсев травы</a:t>
            </a:r>
          </a:p>
          <a:p>
            <a:pPr marL="342900" lvl="0" indent="-342900" algn="just">
              <a:lnSpc>
                <a:spcPct val="91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Посев газонной травы в клумбе под липой</a:t>
            </a:r>
          </a:p>
          <a:p>
            <a:pPr marL="342900" lvl="0" indent="-342900" algn="just">
              <a:lnSpc>
                <a:spcPct val="91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Удаление с поверхности газона мусора </a:t>
            </a:r>
          </a:p>
          <a:p>
            <a:pPr marL="342900" lvl="0" indent="-342900" algn="just">
              <a:lnSpc>
                <a:spcPct val="91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Рыхление почвы  и растений кустарника  живой изгороди на стоянке </a:t>
            </a:r>
          </a:p>
          <a:p>
            <a:pPr marL="342900" lvl="0" indent="-342900" algn="just">
              <a:lnSpc>
                <a:spcPct val="91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Стрижка  живой изгороди </a:t>
            </a:r>
          </a:p>
        </p:txBody>
      </p:sp>
    </p:spTree>
    <p:extLst>
      <p:ext uri="{BB962C8B-B14F-4D97-AF65-F5344CB8AC3E}">
        <p14:creationId xmlns:p14="http://schemas.microsoft.com/office/powerpoint/2010/main" val="537066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Ежедневный контроль технического состояния общего имущества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DD9AE0-212E-4BBE-9BBD-A8F02189D2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873" y="1260000"/>
            <a:ext cx="1485000" cy="1980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5DD6D7B-C572-4889-AFCB-9953ADAA6D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46" y="1260000"/>
            <a:ext cx="1485000" cy="1980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64E1818-BEAD-4305-B73A-4B596AC805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127" y="1260000"/>
            <a:ext cx="1485000" cy="19800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592DEB1-927E-4797-B0FD-BA14BF7EDB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500" y="1260000"/>
            <a:ext cx="1485000" cy="1980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BD06268-38A8-47CA-B6AE-3EF8348F2F7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873" y="3672000"/>
            <a:ext cx="1489950" cy="19800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658E923-01FB-4FE4-A650-38FF291B41E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46" y="3672000"/>
            <a:ext cx="1485000" cy="1980000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BFF65E97-12C2-4FBF-8E6D-2F5E52FA5A4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127" y="3672000"/>
            <a:ext cx="1485000" cy="198000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B7BEF071-3FEF-41E6-A89C-7CFB6C911E7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754" y="1260000"/>
            <a:ext cx="1485000" cy="19800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53284D11-70C7-4AE8-AEE7-D541242CB3B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759" y="3672000"/>
            <a:ext cx="1485000" cy="1980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15FD9796-7F67-40B9-A938-864BE2E3D94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500" y="3672000"/>
            <a:ext cx="1485000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065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Обследование и замена ламп внутреннего </a:t>
            </a:r>
            <a:b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</a:b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и аварийного освещения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E7A1B4D-F0B2-4AC2-BB78-9E2770411C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00" y="1152000"/>
            <a:ext cx="1350000" cy="1800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6392A02-757F-473E-AC97-504405D8EC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1152000"/>
            <a:ext cx="1350000" cy="1800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DCE150-ADE7-4928-A732-CBA8DBB141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000" y="1152000"/>
            <a:ext cx="1350000" cy="180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4A3D834-7EA8-4343-A65E-6526CE40623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0" y="1152000"/>
            <a:ext cx="1350000" cy="1800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ACF7A13-3D34-4403-B714-8E64474F9B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000" y="1152000"/>
            <a:ext cx="1350000" cy="1800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5309C89-EDE9-46BE-9C61-5C280841758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750" y="1152000"/>
            <a:ext cx="1012500" cy="1800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5511E74-ACDC-4A7A-AD9A-FC935741DA8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750" y="3463333"/>
            <a:ext cx="1354500" cy="18000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004FB83-1279-4A06-A8F1-B4D2EBC1811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3456000"/>
            <a:ext cx="1354500" cy="1800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1340D3F-BECA-4BE6-B0C8-EB04CF1C23D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000" y="3456000"/>
            <a:ext cx="1354500" cy="18000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C2743BC-CC9F-4759-A465-F5EE6EEE077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750" y="3463333"/>
            <a:ext cx="1354500" cy="18000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8A62D26-A208-4C8C-9DAC-C49AAA186C9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0" y="3456000"/>
            <a:ext cx="1354500" cy="1800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3E0FAC9-C32A-4213-9321-2A2B62DC07A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000" y="3456000"/>
            <a:ext cx="13545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11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44000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Замена фильтров системы приточно-вытяжной вентиляции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BF91EB-E4D0-EDF6-CE18-FA24C0545761}"/>
              </a:ext>
            </a:extLst>
          </p:cNvPr>
          <p:cNvSpPr txBox="1"/>
          <p:nvPr/>
        </p:nvSpPr>
        <p:spPr>
          <a:xfrm>
            <a:off x="205818" y="1081568"/>
            <a:ext cx="8648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sz="1600" dirty="0">
              <a:effectLst/>
              <a:latin typeface="TT NORM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sz="1600" dirty="0">
              <a:effectLst/>
              <a:latin typeface="TT NORM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C993C4-168D-4DE3-B02A-51C63E15E2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0" y="2107244"/>
            <a:ext cx="2124000" cy="2832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42A5C70-4C43-4F36-BA2F-9FE19AE583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2107244"/>
            <a:ext cx="2124000" cy="2832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AA2B825-3377-44EE-A008-749945289F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000" y="2107244"/>
            <a:ext cx="2124000" cy="2832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C2B7434-6787-4C89-8409-97099B60115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000" y="2107244"/>
            <a:ext cx="2124000" cy="28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327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44000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Устранение протечки в паркинг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BF91EB-E4D0-EDF6-CE18-FA24C0545761}"/>
              </a:ext>
            </a:extLst>
          </p:cNvPr>
          <p:cNvSpPr txBox="1"/>
          <p:nvPr/>
        </p:nvSpPr>
        <p:spPr>
          <a:xfrm>
            <a:off x="175533" y="962298"/>
            <a:ext cx="8648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sz="1600" dirty="0">
              <a:effectLst/>
              <a:latin typeface="TT NORM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sz="1600" dirty="0">
              <a:effectLst/>
              <a:latin typeface="TT NORM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6CA14F-681C-4D88-B13A-3CA9068DF2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000" y="1815884"/>
            <a:ext cx="2124000" cy="2832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2AB6A12-FC25-4685-A17C-3DF1517BCF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000" y="1796727"/>
            <a:ext cx="2124000" cy="2832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847931C-959F-4C5E-907C-ED22A8C369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0" y="1815884"/>
            <a:ext cx="2124000" cy="28320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A22853E-DF67-419E-83A8-330577B20CB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1815884"/>
            <a:ext cx="2124000" cy="2832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261551-BDDC-BFDC-4F10-56ECE61AA6CE}"/>
              </a:ext>
            </a:extLst>
          </p:cNvPr>
          <p:cNvSpPr txBox="1"/>
          <p:nvPr/>
        </p:nvSpPr>
        <p:spPr>
          <a:xfrm>
            <a:off x="205818" y="1081568"/>
            <a:ext cx="8648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Гидроизоляция мест протечки путем инъектирования </a:t>
            </a:r>
            <a:r>
              <a:rPr lang="ru-RU" sz="1800" dirty="0" err="1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спецсоставом</a:t>
            </a:r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2479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44000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Очистка фильтров грубой очистки уличной ливневки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BF91EB-E4D0-EDF6-CE18-FA24C0545761}"/>
              </a:ext>
            </a:extLst>
          </p:cNvPr>
          <p:cNvSpPr txBox="1"/>
          <p:nvPr/>
        </p:nvSpPr>
        <p:spPr>
          <a:xfrm>
            <a:off x="205818" y="1081568"/>
            <a:ext cx="8648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sz="1600" dirty="0">
              <a:effectLst/>
              <a:latin typeface="TT NORM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sz="1600" dirty="0">
              <a:effectLst/>
              <a:latin typeface="TT NORM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6BBF92B-74E0-4207-8735-D1779E8C1E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149" y="1563213"/>
            <a:ext cx="2666691" cy="355558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EB03D2D-BA32-4B5D-97E5-60185D79AA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563213"/>
            <a:ext cx="2666691" cy="355558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11BD28C-D21C-4FD1-BB98-EBA823EF64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309" y="1563213"/>
            <a:ext cx="2666691" cy="355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851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44000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Замена стрелы шлагбаума разгрузочной зоны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BF91EB-E4D0-EDF6-CE18-FA24C0545761}"/>
              </a:ext>
            </a:extLst>
          </p:cNvPr>
          <p:cNvSpPr txBox="1"/>
          <p:nvPr/>
        </p:nvSpPr>
        <p:spPr>
          <a:xfrm>
            <a:off x="205818" y="1081568"/>
            <a:ext cx="8648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sz="1600" dirty="0">
              <a:effectLst/>
              <a:latin typeface="TT NORM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sz="1600" dirty="0">
              <a:effectLst/>
              <a:latin typeface="TT NORM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3B3BF4F-BC75-4B82-9A73-CADC87249C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731" y="1373955"/>
            <a:ext cx="3115350" cy="4140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CBD09D7-EA9D-4342-B882-E3BC6A1502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71" y="1373955"/>
            <a:ext cx="3105000" cy="41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706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8207</TotalTime>
  <Words>638</Words>
  <Application>Microsoft Office PowerPoint</Application>
  <PresentationFormat>Экран (4:3)</PresentationFormat>
  <Paragraphs>130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Symbol</vt:lpstr>
      <vt:lpstr>Times New Roman</vt:lpstr>
      <vt:lpstr>TT NORMS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Nikita Andreev</cp:lastModifiedBy>
  <cp:revision>407</cp:revision>
  <dcterms:created xsi:type="dcterms:W3CDTF">2022-01-28T09:16:54Z</dcterms:created>
  <dcterms:modified xsi:type="dcterms:W3CDTF">2024-07-07T07:17:59Z</dcterms:modified>
</cp:coreProperties>
</file>